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3"/>
  </p:notesMasterIdLst>
  <p:sldIdLst>
    <p:sldId id="256" r:id="rId2"/>
    <p:sldId id="320" r:id="rId3"/>
    <p:sldId id="322" r:id="rId4"/>
    <p:sldId id="323" r:id="rId5"/>
    <p:sldId id="324" r:id="rId6"/>
    <p:sldId id="321" r:id="rId7"/>
    <p:sldId id="405" r:id="rId8"/>
    <p:sldId id="406" r:id="rId9"/>
    <p:sldId id="381" r:id="rId10"/>
    <p:sldId id="378" r:id="rId11"/>
    <p:sldId id="377" r:id="rId12"/>
    <p:sldId id="380" r:id="rId13"/>
    <p:sldId id="398" r:id="rId14"/>
    <p:sldId id="404" r:id="rId15"/>
    <p:sldId id="399" r:id="rId16"/>
    <p:sldId id="400" r:id="rId17"/>
    <p:sldId id="401" r:id="rId18"/>
    <p:sldId id="329" r:id="rId19"/>
    <p:sldId id="403" r:id="rId20"/>
    <p:sldId id="442" r:id="rId21"/>
    <p:sldId id="257" r:id="rId22"/>
    <p:sldId id="325" r:id="rId23"/>
    <p:sldId id="326" r:id="rId24"/>
    <p:sldId id="273" r:id="rId25"/>
    <p:sldId id="333" r:id="rId26"/>
    <p:sldId id="334" r:id="rId27"/>
    <p:sldId id="335" r:id="rId28"/>
    <p:sldId id="347" r:id="rId29"/>
    <p:sldId id="331" r:id="rId30"/>
    <p:sldId id="382" r:id="rId31"/>
    <p:sldId id="387" r:id="rId32"/>
    <p:sldId id="384" r:id="rId33"/>
    <p:sldId id="385" r:id="rId34"/>
    <p:sldId id="275" r:id="rId35"/>
    <p:sldId id="433" r:id="rId36"/>
    <p:sldId id="413" r:id="rId37"/>
    <p:sldId id="340" r:id="rId38"/>
    <p:sldId id="350" r:id="rId39"/>
    <p:sldId id="282" r:id="rId40"/>
    <p:sldId id="283" r:id="rId41"/>
    <p:sldId id="338" r:id="rId42"/>
    <p:sldId id="339" r:id="rId43"/>
    <p:sldId id="349" r:id="rId44"/>
    <p:sldId id="434" r:id="rId45"/>
    <p:sldId id="341" r:id="rId46"/>
    <p:sldId id="351" r:id="rId47"/>
    <p:sldId id="352" r:id="rId48"/>
    <p:sldId id="342" r:id="rId49"/>
    <p:sldId id="353" r:id="rId50"/>
    <p:sldId id="355" r:id="rId51"/>
    <p:sldId id="435" r:id="rId52"/>
    <p:sldId id="345" r:id="rId53"/>
    <p:sldId id="346" r:id="rId54"/>
    <p:sldId id="436" r:id="rId55"/>
    <p:sldId id="300" r:id="rId56"/>
    <p:sldId id="391" r:id="rId57"/>
    <p:sldId id="356" r:id="rId58"/>
    <p:sldId id="359" r:id="rId59"/>
    <p:sldId id="437" r:id="rId60"/>
    <p:sldId id="358" r:id="rId61"/>
    <p:sldId id="438" r:id="rId62"/>
    <p:sldId id="439" r:id="rId63"/>
    <p:sldId id="360" r:id="rId64"/>
    <p:sldId id="361" r:id="rId65"/>
    <p:sldId id="315" r:id="rId66"/>
    <p:sldId id="412" r:id="rId67"/>
    <p:sldId id="440" r:id="rId68"/>
    <p:sldId id="441" r:id="rId69"/>
    <p:sldId id="270" r:id="rId70"/>
    <p:sldId id="414" r:id="rId71"/>
    <p:sldId id="415" r:id="rId72"/>
    <p:sldId id="278" r:id="rId73"/>
    <p:sldId id="367" r:id="rId74"/>
    <p:sldId id="369" r:id="rId75"/>
    <p:sldId id="416" r:id="rId76"/>
    <p:sldId id="288" r:id="rId77"/>
    <p:sldId id="388" r:id="rId78"/>
    <p:sldId id="389" r:id="rId79"/>
    <p:sldId id="390" r:id="rId80"/>
    <p:sldId id="303" r:id="rId81"/>
    <p:sldId id="290" r:id="rId82"/>
    <p:sldId id="417" r:id="rId83"/>
    <p:sldId id="418" r:id="rId84"/>
    <p:sldId id="289" r:id="rId85"/>
    <p:sldId id="292" r:id="rId86"/>
    <p:sldId id="419" r:id="rId87"/>
    <p:sldId id="420" r:id="rId88"/>
    <p:sldId id="421" r:id="rId89"/>
    <p:sldId id="362" r:id="rId90"/>
    <p:sldId id="422" r:id="rId91"/>
    <p:sldId id="373" r:id="rId92"/>
    <p:sldId id="293" r:id="rId93"/>
    <p:sldId id="374" r:id="rId94"/>
    <p:sldId id="306" r:id="rId95"/>
    <p:sldId id="291" r:id="rId96"/>
    <p:sldId id="423" r:id="rId97"/>
    <p:sldId id="424" r:id="rId98"/>
    <p:sldId id="294" r:id="rId99"/>
    <p:sldId id="313" r:id="rId100"/>
    <p:sldId id="296" r:id="rId101"/>
    <p:sldId id="425" r:id="rId102"/>
    <p:sldId id="426" r:id="rId103"/>
    <p:sldId id="427" r:id="rId104"/>
    <p:sldId id="428" r:id="rId105"/>
    <p:sldId id="297" r:id="rId106"/>
    <p:sldId id="429" r:id="rId107"/>
    <p:sldId id="295" r:id="rId108"/>
    <p:sldId id="260" r:id="rId109"/>
    <p:sldId id="443" r:id="rId110"/>
    <p:sldId id="392" r:id="rId111"/>
    <p:sldId id="393" r:id="rId112"/>
    <p:sldId id="394" r:id="rId113"/>
    <p:sldId id="395" r:id="rId114"/>
    <p:sldId id="396" r:id="rId115"/>
    <p:sldId id="397" r:id="rId116"/>
    <p:sldId id="261" r:id="rId117"/>
    <p:sldId id="366" r:id="rId118"/>
    <p:sldId id="363" r:id="rId119"/>
    <p:sldId id="348" r:id="rId120"/>
    <p:sldId id="372" r:id="rId121"/>
    <p:sldId id="407" r:id="rId122"/>
    <p:sldId id="408" r:id="rId123"/>
    <p:sldId id="409" r:id="rId124"/>
    <p:sldId id="410" r:id="rId125"/>
    <p:sldId id="411" r:id="rId126"/>
    <p:sldId id="430" r:id="rId127"/>
    <p:sldId id="431" r:id="rId128"/>
    <p:sldId id="432" r:id="rId129"/>
    <p:sldId id="259" r:id="rId130"/>
    <p:sldId id="379" r:id="rId131"/>
    <p:sldId id="376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91A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6947" autoAdjust="0"/>
  </p:normalViewPr>
  <p:slideViewPr>
    <p:cSldViewPr snapToGrid="0">
      <p:cViewPr varScale="1">
        <p:scale>
          <a:sx n="55" d="100"/>
          <a:sy n="55" d="100"/>
        </p:scale>
        <p:origin x="1502" y="38"/>
      </p:cViewPr>
      <p:guideLst/>
    </p:cSldViewPr>
  </p:slideViewPr>
  <p:outlineViewPr>
    <p:cViewPr>
      <p:scale>
        <a:sx n="33" d="100"/>
        <a:sy n="33" d="100"/>
      </p:scale>
      <p:origin x="0" y="-36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3089" y="4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CC687-5C01-4CC2-81F1-F68C6E8C2DB0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7502A-8146-447A-A105-EF92AC9F6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2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idisposable.dispos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2017.dotnext-piter.ru/talks/building-code-analysis-tools-with-the-net-compiler-platform-roslyn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visualstudio/using-newtonsoft-json-in-a-visual-studio-extension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привет!</a:t>
            </a:r>
          </a:p>
          <a:p>
            <a:r>
              <a:rPr lang="ru-RU" dirty="0"/>
              <a:t>Спасибо, что пришли на мой доклад.</a:t>
            </a:r>
          </a:p>
          <a:p>
            <a:r>
              <a:rPr lang="en-US" dirty="0"/>
              <a:t>&lt;</a:t>
            </a:r>
            <a:r>
              <a:rPr lang="ru-RU" dirty="0"/>
              <a:t>пауза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83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 своём докладе я буду использовать примеры кода, если у кого-то есть с собой ноутбук, можете их открыть и посмотреть.</a:t>
            </a:r>
            <a:br>
              <a:rPr lang="ru-RU" dirty="0"/>
            </a:br>
            <a:r>
              <a:rPr lang="ru-RU" dirty="0"/>
              <a:t>В конце доклада я ещё раз дам ссылку на них.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79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всё начиналось.</a:t>
            </a:r>
          </a:p>
          <a:p>
            <a:endParaRPr lang="ru-RU" dirty="0"/>
          </a:p>
          <a:p>
            <a:r>
              <a:rPr lang="ru-RU" dirty="0"/>
              <a:t>Началось всё, конечно, с идеи.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82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Исходные данные у нас были такие.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Основной продукт у нас очень большой, в разработке больше 11 лет, кодовая база гигантская.</a:t>
            </a:r>
          </a:p>
          <a:p>
            <a:r>
              <a:rPr lang="ru-RU" dirty="0"/>
              <a:t>Специфика нашего продукта, как и любого в этой отрасли, в том, что мы предоставляем достаточно сложную платформу, некий фреймворк, для того, чтобы разработчики как внутри нашей компании, так и в сотнях компаний-партнёров по всему миру могли писать бизнес-логику для нашей системы.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1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нашем фреймворке местами используются </a:t>
            </a:r>
            <a:r>
              <a:rPr lang="en-US" dirty="0"/>
              <a:t>Naming Conventions, </a:t>
            </a:r>
            <a:r>
              <a:rPr lang="ru-RU" dirty="0"/>
              <a:t>соответственно, где-то опечатался — перестало работать.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29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Наши партнёры копипастят код из блогов, тренингов, из нашей собственной кодовой базы, и иногда забывают что-то поправить.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01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Сложно запомнить все правила фреймворка.</a:t>
            </a:r>
          </a:p>
          <a:p>
            <a:r>
              <a:rPr lang="ru-RU" dirty="0"/>
              <a:t>Понятно, что есть документация, тренинги, но этого недостаточно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46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отличие от других </a:t>
            </a:r>
            <a:r>
              <a:rPr lang="en-US" dirty="0"/>
              <a:t>ERP-</a:t>
            </a:r>
            <a:r>
              <a:rPr lang="ru-RU" dirty="0"/>
              <a:t>систем, мы не можем, как 1С или </a:t>
            </a:r>
            <a:r>
              <a:rPr lang="en-US" dirty="0"/>
              <a:t>SAP </a:t>
            </a:r>
            <a:r>
              <a:rPr lang="ru-RU" dirty="0"/>
              <a:t>с языком </a:t>
            </a:r>
            <a:r>
              <a:rPr lang="en-US" dirty="0"/>
              <a:t>ABAP, </a:t>
            </a:r>
            <a:r>
              <a:rPr lang="ru-RU" dirty="0"/>
              <a:t>ограничить сторонних разработчиков. У нас бизнес-логика пишется на </a:t>
            </a:r>
            <a:r>
              <a:rPr lang="en-US" dirty="0"/>
              <a:t>C#</a:t>
            </a:r>
            <a:r>
              <a:rPr lang="ru-RU" dirty="0"/>
              <a:t>, поэтому простор для творчества большой, можно легко выстрелить себе в ногу.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54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Отсюда трата времени на дебаг, периодически люди сидели по 2-3 часа в дебаггере, чтобы понять, почему же не работает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69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...то есть вот такая ситуация периодически встречалась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46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Много внешних разработчиков в компаниях-партнёрах, за которыми не уследишь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40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познакомимся.</a:t>
            </a:r>
          </a:p>
          <a:p>
            <a:r>
              <a:rPr lang="ru-RU" dirty="0"/>
              <a:t>Меня зовут Владимир Панченко, и я работаю тимлидом в компании Акуматика. Мы — продуктовая компания, занимаемся разработкой своей собственной облачной </a:t>
            </a:r>
            <a:r>
              <a:rPr lang="en-US" dirty="0"/>
              <a:t>ERP-</a:t>
            </a:r>
            <a:r>
              <a:rPr lang="ru-RU" dirty="0"/>
              <a:t>системы, системы управления предприятием для малого и среднего бизнеса.</a:t>
            </a:r>
          </a:p>
          <a:p>
            <a:endParaRPr lang="ru-RU" dirty="0"/>
          </a:p>
          <a:p>
            <a:r>
              <a:rPr lang="ru-RU" dirty="0"/>
              <a:t>Последние два года мы активно внедряем статический анализ и прочие интересные штуки для увеличения продуктивности написания кода, на базе </a:t>
            </a:r>
            <a:r>
              <a:rPr lang="en-US" dirty="0"/>
              <a:t>Roslyn, </a:t>
            </a:r>
            <a:r>
              <a:rPr lang="ru-RU" dirty="0"/>
              <a:t>конечно же.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41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...и решения, которые они пишут, сертифицируются вручную путём </a:t>
            </a:r>
            <a:r>
              <a:rPr lang="en-US" dirty="0"/>
              <a:t>Code Review, </a:t>
            </a:r>
            <a:r>
              <a:rPr lang="ru-RU" dirty="0"/>
              <a:t>что дорого и неудобно.</a:t>
            </a:r>
          </a:p>
          <a:p>
            <a:r>
              <a:rPr lang="ru-RU" dirty="0"/>
              <a:t>Плюс статического анализа в том, что он распознаёт сложные паттерны, которые человеку не особо заметны, и у анализаторов не «замыливается» глаз, как у невыспавшегося разработчика после четвёртой чашки кофе.</a:t>
            </a:r>
          </a:p>
          <a:p>
            <a:r>
              <a:rPr lang="ru-RU" dirty="0"/>
              <a:t>Кроме того, в отличие от просмотра пулл реквестов «глазами», проверяется вся кодовая база, а не только то, что непосредственно поменялось.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00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Кроме того, мы руководствовались тем, что чем раньше найден баг, тем это лучше и дешевле.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22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Тогда, два года назад, про </a:t>
            </a:r>
            <a:r>
              <a:rPr lang="en-US" dirty="0"/>
              <a:t>Roslyn </a:t>
            </a:r>
            <a:r>
              <a:rPr lang="ru-RU" dirty="0"/>
              <a:t>мы слышали буквально краем уха, но идея казалась клёвой, а тут как раз подступал внутрикомпанейский хакатон, и мы решили попробовать.</a:t>
            </a:r>
          </a:p>
          <a:p>
            <a:endParaRPr lang="ru-RU" dirty="0"/>
          </a:p>
          <a:p>
            <a:r>
              <a:rPr lang="ru-RU" dirty="0"/>
              <a:t>И тут надо отдать должное создателям </a:t>
            </a:r>
            <a:r>
              <a:rPr lang="en-US" dirty="0"/>
              <a:t>Roslyn</a:t>
            </a:r>
            <a:r>
              <a:rPr lang="ru-RU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1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...потому что мы втроём за 24 часа написали 12 анализаторов, 8 код фиксов и кастомную подсветку кода в Вижуал Студии.</a:t>
            </a:r>
          </a:p>
          <a:p>
            <a:r>
              <a:rPr lang="ru-RU" dirty="0"/>
              <a:t>До хакатона мы особо не вникали в документацию, и всё разбирали прямо на ходу.</a:t>
            </a:r>
          </a:p>
          <a:p>
            <a:r>
              <a:rPr lang="ru-RU" dirty="0"/>
              <a:t>И </a:t>
            </a:r>
            <a:r>
              <a:rPr lang="en-US" dirty="0"/>
              <a:t>API Roslyn </a:t>
            </a:r>
            <a:r>
              <a:rPr lang="ru-RU" dirty="0"/>
              <a:t>настолько хорошо продуманное и понятное, вся эта концепция иммутабельности практически не даёт шанса отстрелить себе ногу.</a:t>
            </a:r>
          </a:p>
          <a:p>
            <a:endParaRPr lang="ru-RU" dirty="0"/>
          </a:p>
          <a:p>
            <a:r>
              <a:rPr lang="ru-RU" dirty="0"/>
              <a:t>Идея супер, судьям она очень понравилась, мы заняли первое место, всё круто...</a:t>
            </a:r>
          </a:p>
          <a:p>
            <a:r>
              <a:rPr lang="ru-RU" dirty="0"/>
              <a:t>И тут, отоспавшись после хакатона, мы решили прогнать наши анализаторы не только на каких-то отдельных файлах, которые мы использовали для демок, а на одном из реальных проектов. А он очень и очень большой, 400</a:t>
            </a:r>
            <a:r>
              <a:rPr lang="en-US" dirty="0"/>
              <a:t>k</a:t>
            </a:r>
            <a:r>
              <a:rPr lang="ru-RU" dirty="0"/>
              <a:t> </a:t>
            </a:r>
            <a:r>
              <a:rPr lang="en-US" dirty="0"/>
              <a:t>LoC</a:t>
            </a:r>
          </a:p>
          <a:p>
            <a:endParaRPr lang="en-US" dirty="0"/>
          </a:p>
          <a:p>
            <a:r>
              <a:rPr lang="ru-RU" dirty="0"/>
              <a:t>И мы нашли где-то около 2000 ошибок. В продакшн коде, который успешно используется тысячами клиентов.</a:t>
            </a:r>
          </a:p>
          <a:p>
            <a:endParaRPr lang="ru-RU" dirty="0"/>
          </a:p>
          <a:p>
            <a:r>
              <a:rPr lang="ru-RU" dirty="0"/>
              <a:t>В нас закрались смутные подозрения...</a:t>
            </a:r>
          </a:p>
          <a:p>
            <a:endParaRPr lang="ru-RU" dirty="0"/>
          </a:p>
          <a:p>
            <a:r>
              <a:rPr lang="ru-RU" dirty="0"/>
              <a:t>И тут мы переходим к первой важной теме — к тестам. Как вы думаете, почему я решил сначала рассказать про тесты? (вопрос в зал)</a:t>
            </a:r>
          </a:p>
          <a:p>
            <a:r>
              <a:rPr lang="ru-RU" dirty="0"/>
              <a:t>Правильно, потому что у нас </a:t>
            </a:r>
            <a:r>
              <a:rPr lang="en-US" dirty="0"/>
              <a:t>test driven development!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65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мы подходим к первой важной теме.</a:t>
            </a:r>
          </a:p>
          <a:p>
            <a:r>
              <a:rPr lang="ru-RU" dirty="0"/>
              <a:t>Как правильно тестировать анализаторы и код фиксы.</a:t>
            </a:r>
          </a:p>
          <a:p>
            <a:r>
              <a:rPr lang="ru-RU" dirty="0"/>
              <a:t>Конечно же, как оказалось, у нас было большое количество того, что называется </a:t>
            </a:r>
            <a:r>
              <a:rPr lang="en-US" dirty="0"/>
              <a:t>false-positive </a:t>
            </a:r>
            <a:r>
              <a:rPr lang="ru-RU" dirty="0"/>
              <a:t>срабатывания — когда ошибки на самом деле нет, а ваш анализатор её находит, ну это примерно как ваш тимлид в плохом настроении на код ревью.</a:t>
            </a:r>
          </a:p>
          <a:p>
            <a:endParaRPr lang="ru-RU" dirty="0"/>
          </a:p>
          <a:p>
            <a:r>
              <a:rPr lang="ru-RU" dirty="0"/>
              <a:t>На самом деле, сама модель анализаторов и код фиксов в </a:t>
            </a:r>
            <a:r>
              <a:rPr lang="en-US" dirty="0"/>
              <a:t>Roslyn </a:t>
            </a:r>
            <a:r>
              <a:rPr lang="ru-RU" dirty="0"/>
              <a:t>такова, что </a:t>
            </a:r>
            <a:r>
              <a:rPr lang="en-US" dirty="0"/>
              <a:t>TDD </a:t>
            </a:r>
            <a:r>
              <a:rPr lang="ru-RU" dirty="0"/>
              <a:t>на неё идеально ложится.</a:t>
            </a:r>
          </a:p>
          <a:p>
            <a:r>
              <a:rPr lang="ru-RU" dirty="0"/>
              <a:t>Вот хотите вы написать новый анализатор, и вы ещё до написания кода прекрасно понимаете, на каком коде он должен ругаться, а на каком не должен.</a:t>
            </a:r>
          </a:p>
          <a:p>
            <a:r>
              <a:rPr lang="ru-RU" dirty="0"/>
              <a:t>И для написания хорошего анализатора как раз очень важно набросать кучу примеров для написания того, что называется «позитивными» и «негативными» тестами.</a:t>
            </a:r>
          </a:p>
          <a:p>
            <a:r>
              <a:rPr lang="ru-RU" dirty="0"/>
              <a:t>Давайте разберём на примере.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82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System.IDisposable.Dispose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should not throw an exception. Dispose is often called as part of the clean up logic in a finally clause. Therefore, explicitly throwing an exception from Dispose forces the user to add exception handling inside the finally clause.</a:t>
            </a:r>
            <a:endParaRPr lang="en-US" dirty="0"/>
          </a:p>
          <a:p>
            <a:endParaRPr lang="en-US" dirty="0"/>
          </a:p>
          <a:p>
            <a:r>
              <a:rPr lang="ru-RU" dirty="0"/>
              <a:t>Все привыкли писать тесты на то, что система работает правильно.</a:t>
            </a:r>
          </a:p>
          <a:p>
            <a:r>
              <a:rPr lang="ru-RU" dirty="0"/>
              <a:t>В нашем случае — на то, что анализатор находит ошибки там, где надо.</a:t>
            </a:r>
          </a:p>
          <a:p>
            <a:r>
              <a:rPr lang="ru-RU" dirty="0"/>
              <a:t>Мы называем это «положительными» тестами, т.е. анализатор срабатывает на каком-то участке кода.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38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Но в случае со статическим анализом ничуть не менее важно писать тесты на то, что ваш анализатор НЕ сработает. Это так называемые «отрицательные» тесты.</a:t>
            </a:r>
          </a:p>
          <a:p>
            <a:endParaRPr lang="ru-RU" dirty="0"/>
          </a:p>
          <a:p>
            <a:r>
              <a:rPr lang="ru-RU" dirty="0"/>
              <a:t>Для конечных пользователей статического анализа нет ничего хуже «белого шума», когда у них ошибки показываются где надо и где не надо.</a:t>
            </a:r>
            <a:br>
              <a:rPr lang="ru-RU" dirty="0"/>
            </a:br>
            <a:r>
              <a:rPr lang="ru-RU" dirty="0"/>
              <a:t>Это «забивает» глаз и снижает ценность диагностики и её важность для зрителя.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42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9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28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думаю, что все так или иначе хоть раз видели официальный логотип </a:t>
            </a:r>
            <a:r>
              <a:rPr lang="en-US" dirty="0"/>
              <a:t>Roslyn</a:t>
            </a:r>
            <a:r>
              <a:rPr lang="ru-RU" dirty="0"/>
              <a:t>, он выглядит примерно так.</a:t>
            </a:r>
          </a:p>
          <a:p>
            <a:r>
              <a:rPr lang="ru-RU" dirty="0"/>
              <a:t>Но по моему мнению, он должен выглядеть так: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7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93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50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301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И тут </a:t>
            </a:r>
            <a:r>
              <a:rPr lang="en-US" dirty="0"/>
              <a:t>Microsoft</a:t>
            </a:r>
            <a:r>
              <a:rPr lang="ru-RU" dirty="0"/>
              <a:t> подложила нам жабу, потому что стандартный бойлерплейт, который идёт вместе со студийным темплейтом для анализатора и кодфикса, написан на </a:t>
            </a:r>
            <a:r>
              <a:rPr lang="en-US" dirty="0" err="1"/>
              <a:t>MSTest</a:t>
            </a:r>
            <a:r>
              <a:rPr lang="en-US" dirty="0"/>
              <a:t> </a:t>
            </a:r>
            <a:r>
              <a:rPr lang="ru-RU" dirty="0"/>
              <a:t>и вообще мало что умеет.</a:t>
            </a:r>
          </a:p>
          <a:p>
            <a:endParaRPr lang="ru-RU" dirty="0"/>
          </a:p>
          <a:p>
            <a:r>
              <a:rPr lang="ru-RU" dirty="0"/>
              <a:t>Что забавно, стандартные встроенные в студию анализаторы тестируются с помощью </a:t>
            </a:r>
            <a:r>
              <a:rPr lang="en-US" dirty="0" err="1"/>
              <a:t>xUnit</a:t>
            </a:r>
            <a:r>
              <a:rPr lang="ru-RU" dirty="0"/>
              <a:t>, они опенсорс, можно посмотреть.</a:t>
            </a:r>
          </a:p>
          <a:p>
            <a:endParaRPr lang="ru-RU" dirty="0"/>
          </a:p>
          <a:p>
            <a:r>
              <a:rPr lang="ru-RU" dirty="0"/>
              <a:t>Но предлагаемая Майкрософтом концепция написания тестов плохо подходит для написания анализаторов сложнее чем «проверить, что используется </a:t>
            </a:r>
            <a:r>
              <a:rPr lang="en-US" dirty="0"/>
              <a:t>var </a:t>
            </a:r>
            <a:r>
              <a:rPr lang="ru-RU" dirty="0"/>
              <a:t>вместо явного указания типа».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87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так пишем мы, это очень лаконично, и позволяет создавать сложные комбинации исходников в тесте.</a:t>
            </a:r>
          </a:p>
          <a:p>
            <a:endParaRPr lang="ru-RU" dirty="0"/>
          </a:p>
          <a:p>
            <a:r>
              <a:rPr lang="ru-RU" dirty="0"/>
              <a:t>С тестами вроде разобрались, пойдём дальше.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612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22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Напомню, что рослиновские анализаторы и код фиксы можно поставлять в двух видах: в виде экстеншна к Вижуал Студии </a:t>
            </a:r>
            <a:r>
              <a:rPr lang="en-US" dirty="0"/>
              <a:t>(VSIX)</a:t>
            </a:r>
            <a:r>
              <a:rPr lang="ru-RU" dirty="0"/>
              <a:t>, и в виде нюгет пакета, когда анализаторы интегрируются прямо в </a:t>
            </a:r>
            <a:r>
              <a:rPr lang="en-US" dirty="0"/>
              <a:t>MS Build</a:t>
            </a:r>
            <a:r>
              <a:rPr lang="ru-RU" dirty="0"/>
              <a:t> и поддерживаются Райдером.</a:t>
            </a:r>
          </a:p>
          <a:p>
            <a:endParaRPr lang="ru-RU" dirty="0"/>
          </a:p>
          <a:p>
            <a:r>
              <a:rPr lang="ru-RU" dirty="0"/>
              <a:t>Так вот те клиенты, которые поставили </a:t>
            </a:r>
            <a:r>
              <a:rPr lang="en-US" dirty="0"/>
              <a:t>NuGet-</a:t>
            </a:r>
            <a:r>
              <a:rPr lang="ru-RU" dirty="0"/>
              <a:t>пакет, сказали «что-то ваши анализаторы из </a:t>
            </a:r>
            <a:r>
              <a:rPr lang="en-US" dirty="0"/>
              <a:t>NuGet’</a:t>
            </a:r>
            <a:r>
              <a:rPr lang="ru-RU" dirty="0"/>
              <a:t>а у нас не ставятся».</a:t>
            </a:r>
          </a:p>
          <a:p>
            <a:r>
              <a:rPr lang="ru-RU" dirty="0"/>
              <a:t>И показали вот такое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1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83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489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Напомню, что мы в </a:t>
            </a:r>
            <a:r>
              <a:rPr lang="en-US" dirty="0"/>
              <a:t>Roslyn </a:t>
            </a:r>
            <a:r>
              <a:rPr lang="ru-RU" dirty="0"/>
              <a:t>работаем с вот таким набором сущностей.</a:t>
            </a:r>
          </a:p>
          <a:p>
            <a:r>
              <a:rPr lang="ru-RU" dirty="0"/>
              <a:t>Очень рекомендую посмотреть доклад с </a:t>
            </a:r>
            <a:r>
              <a:rPr lang="en-US" dirty="0" err="1"/>
              <a:t>dotNext</a:t>
            </a:r>
            <a:r>
              <a:rPr lang="en-US" dirty="0"/>
              <a:t> 2017 </a:t>
            </a:r>
            <a:r>
              <a:rPr lang="ru-RU" dirty="0"/>
              <a:t>от Филиппа </a:t>
            </a:r>
          </a:p>
          <a:p>
            <a:endParaRPr lang="ru-RU" dirty="0">
              <a:hlinkClick r:id="rId3"/>
            </a:endParaRPr>
          </a:p>
          <a:p>
            <a:r>
              <a:rPr lang="en-US" dirty="0">
                <a:hlinkClick r:id="rId3"/>
              </a:rPr>
              <a:t>https://2017.dotnext-piter.ru/talks/building-code-analysis-tools-with-the-net-compiler-platform-roslyn/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3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71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анализаторах мы обычно работаем с вот этой частью — компиляция, синаксическое дерево и его составляющие, семантическая модель и символы, которые можно из неё получить.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75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многих анализаторах, которые работаю с символами — проверяют какие-то классы, методы и т.д., требуется проводить сравнение с какими-то заранее известными типами.</a:t>
            </a:r>
          </a:p>
          <a:p>
            <a:r>
              <a:rPr lang="ru-RU" dirty="0"/>
              <a:t>Ну, например, мы хотим проверить, что класс реализует какой-то наш интерфейс.</a:t>
            </a:r>
          </a:p>
          <a:p>
            <a:r>
              <a:rPr lang="ru-RU" dirty="0"/>
              <a:t>А для этого нам надо получить символ для этого интерфейса, воспользовавшись методом </a:t>
            </a:r>
            <a:r>
              <a:rPr lang="en-US" dirty="0" err="1"/>
              <a:t>GetTypeByMetadataName</a:t>
            </a:r>
            <a:r>
              <a:rPr lang="en-US" dirty="0"/>
              <a:t> </a:t>
            </a:r>
            <a:r>
              <a:rPr lang="ru-RU" dirty="0"/>
              <a:t>из компиляции.</a:t>
            </a:r>
          </a:p>
          <a:p>
            <a:r>
              <a:rPr lang="ru-RU" dirty="0"/>
              <a:t>Для пользовательских типов он принимает в себя полное имя типа как параметр.</a:t>
            </a:r>
          </a:p>
          <a:p>
            <a:endParaRPr lang="ru-RU" dirty="0"/>
          </a:p>
          <a:p>
            <a:r>
              <a:rPr lang="ru-RU" dirty="0"/>
              <a:t>И когда мы начали писать анализаторы, нам показалось неудобным писать имена типов строковыми литералами, «хардкодить» их прямо в коде.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76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мы решили сделать так: сослаться из сборки с анализаторами на сборки с нашими типами и доставать </a:t>
            </a:r>
            <a:r>
              <a:rPr lang="en-US" dirty="0" err="1"/>
              <a:t>FullName</a:t>
            </a:r>
            <a:r>
              <a:rPr lang="en-US" dirty="0"/>
              <a:t> </a:t>
            </a:r>
            <a:r>
              <a:rPr lang="ru-RU" dirty="0"/>
              <a:t>«на лету» таким вот образом.</a:t>
            </a:r>
          </a:p>
          <a:p>
            <a:r>
              <a:rPr lang="ru-RU" dirty="0"/>
              <a:t>Казалось бы, логичное решение, позволяющее избежать хардкода.</a:t>
            </a:r>
          </a:p>
          <a:p>
            <a:endParaRPr lang="ru-RU" dirty="0"/>
          </a:p>
          <a:p>
            <a:r>
              <a:rPr lang="ru-RU" dirty="0"/>
              <a:t>И мы так писали довольно долго, в юнит тестах всё было прекрасно, и в Вижуал Студии тоже всё замечательно работало.</a:t>
            </a:r>
          </a:p>
          <a:p>
            <a:endParaRPr lang="en-US" dirty="0"/>
          </a:p>
          <a:p>
            <a:r>
              <a:rPr lang="ru-RU" dirty="0"/>
              <a:t>Как выяснилось, для работы анализатора недостаточно сослаться на сборку с вашими типами и «упаковать» её в</a:t>
            </a:r>
            <a:r>
              <a:rPr lang="en-US" dirty="0"/>
              <a:t> NuGet </a:t>
            </a:r>
            <a:r>
              <a:rPr lang="ru-RU" dirty="0"/>
              <a:t>вместе с анализаторами.</a:t>
            </a:r>
          </a:p>
          <a:p>
            <a:r>
              <a:rPr lang="ru-RU" dirty="0"/>
              <a:t>Нужно включить туда всё дерево зависимостей для всех ваших сборок, а так как там, скорее всего, тоже используются какие-то нюгет пакеты, то ваши анализаторы начинают весить мегабайт под 300.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51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единственно верным решением в данном случае является использовать строковые литералы.</a:t>
            </a:r>
          </a:p>
          <a:p>
            <a:r>
              <a:rPr lang="ru-RU" dirty="0"/>
              <a:t>Что подтверждается опытом других разработчиков, это можно увидеть и в анализаторах </a:t>
            </a:r>
            <a:r>
              <a:rPr lang="en-US" dirty="0" err="1"/>
              <a:t>xUnit</a:t>
            </a:r>
            <a:r>
              <a:rPr lang="ru-RU" dirty="0"/>
              <a:t>, и у </a:t>
            </a:r>
            <a:r>
              <a:rPr lang="en-US" dirty="0"/>
              <a:t>Microsoft.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Ладно, это мы у себя везде поправили, хоть это и было непросто, учитывая под две сотни разных типов.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94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мы переходим к следующей теме, с которой мы столкнулись — это то, что мы назвали «рекурсивный анализ кода».</a:t>
            </a:r>
          </a:p>
          <a:p>
            <a:r>
              <a:rPr lang="ru-RU" dirty="0"/>
              <a:t>Вернёмся к примеру с анализатором, который ищет броски эксепшнов внутри метода </a:t>
            </a:r>
            <a:r>
              <a:rPr lang="en-US" dirty="0"/>
              <a:t>Dispose.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Предположим, что мы зарегистрировали анализатор вот таким образом (пример из </a:t>
            </a:r>
            <a:r>
              <a:rPr lang="en-US" dirty="0"/>
              <a:t>Microsoft).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эксепшн бросается непосредственно внутри метода, то всё хорошо, и анализатор его найдёт.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26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если написать код так, что бросок эксепшна будет не непосредственно внутри метода </a:t>
            </a:r>
            <a:r>
              <a:rPr lang="en-US" dirty="0"/>
              <a:t>Dispose, </a:t>
            </a:r>
            <a:r>
              <a:rPr lang="ru-RU" dirty="0"/>
              <a:t>а в каком-нибудь другом методе или свойстве, которое вызывается из </a:t>
            </a:r>
            <a:r>
              <a:rPr lang="en-US" dirty="0"/>
              <a:t>Dispose, </a:t>
            </a:r>
            <a:r>
              <a:rPr lang="ru-RU" dirty="0"/>
              <a:t>то анализатор его не найдет.</a:t>
            </a:r>
            <a:endParaRPr lang="en-US" dirty="0"/>
          </a:p>
          <a:p>
            <a:r>
              <a:rPr lang="ru-RU" dirty="0"/>
              <a:t>Сюда входят вызовы методов, геттеры и сеттеры свойств, создание новых объектов (т.к. там вызов конструктора), и так далее.</a:t>
            </a:r>
          </a:p>
          <a:p>
            <a:r>
              <a:rPr lang="ru-RU" dirty="0"/>
              <a:t>К сожалению, анализ таких конструкций не поддерживается в Рослине «из коробки», а данная функциональность нужна чуть ли не в каждом втором анализаторе.</a:t>
            </a:r>
          </a:p>
          <a:p>
            <a:r>
              <a:rPr lang="ru-RU" dirty="0"/>
              <a:t>Самый простой способ это решить, который приходит в голову — это сначала находить метод </a:t>
            </a:r>
            <a:r>
              <a:rPr lang="en-US" dirty="0"/>
              <a:t>Dispose, </a:t>
            </a:r>
            <a:r>
              <a:rPr lang="ru-RU" dirty="0"/>
              <a:t>а дальше идти по всем вызовам и рекурсивно анализировать их содержимое.</a:t>
            </a:r>
          </a:p>
          <a:p>
            <a:r>
              <a:rPr lang="ru-RU" dirty="0"/>
              <a:t>Для этого можно использовать стандартный класс </a:t>
            </a:r>
            <a:r>
              <a:rPr lang="en-US" dirty="0" err="1"/>
              <a:t>CSharpSyntaxWalker</a:t>
            </a:r>
            <a:r>
              <a:rPr lang="en-US" dirty="0"/>
              <a:t>, </a:t>
            </a:r>
            <a:r>
              <a:rPr lang="ru-RU" dirty="0"/>
              <a:t>который по своей сути является реализацией паттерна </a:t>
            </a:r>
            <a:r>
              <a:rPr lang="en-US" dirty="0"/>
              <a:t>Visitor: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998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мы сделаем своего наследника, и код нашего анализатора теперь будет выглядеть так: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Вместо регистрации на </a:t>
            </a:r>
            <a:r>
              <a:rPr lang="en-US" dirty="0" err="1"/>
              <a:t>OperationStart</a:t>
            </a:r>
            <a:r>
              <a:rPr lang="en-US" dirty="0"/>
              <a:t> </a:t>
            </a:r>
            <a:r>
              <a:rPr lang="ru-RU" dirty="0"/>
              <a:t>и поиск </a:t>
            </a:r>
            <a:r>
              <a:rPr lang="en-US" dirty="0"/>
              <a:t>Operation </a:t>
            </a:r>
            <a:r>
              <a:rPr lang="ru-RU" dirty="0"/>
              <a:t>вида </a:t>
            </a:r>
            <a:r>
              <a:rPr lang="en-US" dirty="0"/>
              <a:t>“throw” </a:t>
            </a:r>
            <a:r>
              <a:rPr lang="ru-RU" dirty="0"/>
              <a:t>мы делаем регистрацию на символ типа «метод», точно также проверяем, что это метод </a:t>
            </a:r>
            <a:r>
              <a:rPr lang="en-US" dirty="0"/>
              <a:t>Dispose, </a:t>
            </a:r>
            <a:r>
              <a:rPr lang="ru-RU" dirty="0"/>
              <a:t>а дальше вместо использования </a:t>
            </a:r>
            <a:r>
              <a:rPr lang="en-US" dirty="0"/>
              <a:t>operation</a:t>
            </a:r>
            <a:r>
              <a:rPr lang="ru-RU" dirty="0"/>
              <a:t> мы создаём наш </a:t>
            </a:r>
            <a:r>
              <a:rPr lang="en-US" dirty="0"/>
              <a:t>syntax walker</a:t>
            </a:r>
            <a:r>
              <a:rPr lang="ru-RU" dirty="0"/>
              <a:t>, который и найдёт бросок </a:t>
            </a:r>
            <a:r>
              <a:rPr lang="en-US" dirty="0"/>
              <a:t>exception’</a:t>
            </a:r>
            <a:r>
              <a:rPr lang="ru-RU" dirty="0"/>
              <a:t>а и зарепортит диганостику.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7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Потому что все видят вот эту маленькую верхушку, описанную в документации и статьях из блогов, а при реальном использовании</a:t>
            </a:r>
            <a:r>
              <a:rPr lang="en-US" dirty="0"/>
              <a:t> Roslyn </a:t>
            </a:r>
            <a:r>
              <a:rPr lang="ru-RU" dirty="0"/>
              <a:t>в сложных сценариях всплывает достаточно большое количество неожиданностей.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6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напишем обычный </a:t>
            </a:r>
            <a:r>
              <a:rPr lang="en-US" dirty="0"/>
              <a:t>walker, </a:t>
            </a:r>
            <a:r>
              <a:rPr lang="ru-RU" dirty="0"/>
              <a:t>который найдёт нам ноду типа </a:t>
            </a:r>
            <a:r>
              <a:rPr lang="en-US" dirty="0"/>
              <a:t>throw </a:t>
            </a:r>
            <a:r>
              <a:rPr lang="ru-RU" dirty="0"/>
              <a:t>и зарепортит на ней диагностику.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669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для пользователя это будет выглядеть странно, потому что она зарепортится на самом броске эксепшна.</a:t>
            </a:r>
          </a:p>
          <a:p>
            <a:r>
              <a:rPr lang="ru-RU" dirty="0"/>
              <a:t>Он подумает: «какая-то диагностика про метод </a:t>
            </a:r>
            <a:r>
              <a:rPr lang="en-US" dirty="0"/>
              <a:t>Dispose, </a:t>
            </a:r>
            <a:r>
              <a:rPr lang="ru-RU" dirty="0"/>
              <a:t>а я вообще нахожусь в геттере не связанного свойства»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472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репортить диагностику надо на ту ноду, с который анализ начался.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Давайте посмотрим, как это всё работает в коде.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LIVE DEMO</a:t>
            </a:r>
            <a:endParaRPr lang="ru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81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Минусов как минимум два — такой анализ нужно писать самим, в </a:t>
            </a:r>
            <a:r>
              <a:rPr lang="en-US" dirty="0"/>
              <a:t>Roslyn </a:t>
            </a:r>
            <a:r>
              <a:rPr lang="ru-RU" dirty="0"/>
              <a:t>его нет, и в силу своей природы он заметно ухудшает производительность.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074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Минусов как минимум два — такой анализ нужно писать самим, в </a:t>
            </a:r>
            <a:r>
              <a:rPr lang="en-US" dirty="0"/>
              <a:t>Roslyn </a:t>
            </a:r>
            <a:r>
              <a:rPr lang="ru-RU" dirty="0"/>
              <a:t>его нет, и в силу своей природы он заметно ухудшает производительность.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55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Обрадовавшись, что эту проблему мы решили, мы начали массово писать анализаторы. Их количество подросло к 30+...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27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...и мы поняли, что у нас стало очень много анализаторов, проверяющих одни и те же конструкции в коде.</a:t>
            </a:r>
          </a:p>
          <a:p>
            <a:r>
              <a:rPr lang="ru-RU" dirty="0"/>
              <a:t>Плюс одинаковая информация о типах собирается много раз подряд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778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...и мы поняли, что у нас стало очень много анализаторов, проверяющих одни и те же конструкции в коде.</a:t>
            </a:r>
          </a:p>
          <a:p>
            <a:r>
              <a:rPr lang="ru-RU" dirty="0"/>
              <a:t>Плюс одинаковая информация о типах собирается много раз подряд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041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в итоге это всё выливается в проблемы с производительностью и копипасту одинакового кода из анализатора в анализатор.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007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в итоге это всё выливается в проблемы с производительностью и копипасту одинакового кода из анализатора в анализатор.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08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39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в итоге это всё выливается в проблемы с производительностью и копипасту одинакового кода из анализатора в анализатор.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504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представим, что вы пишете анализатор для сущностей из какого-нибудь популярного фреймворка, возьмём в качестве примера </a:t>
            </a:r>
            <a:r>
              <a:rPr lang="en-US" dirty="0"/>
              <a:t>ASP.NET Web API.</a:t>
            </a:r>
            <a:endParaRPr lang="ru-RU" dirty="0"/>
          </a:p>
          <a:p>
            <a:endParaRPr lang="ru-RU" dirty="0"/>
          </a:p>
          <a:p>
            <a:r>
              <a:rPr lang="ru-RU" dirty="0"/>
              <a:t>У вас есть куча анализаторов, которые проверяют что-то в вебапишном контроллере.</a:t>
            </a:r>
          </a:p>
          <a:p>
            <a:r>
              <a:rPr lang="ru-RU" dirty="0"/>
              <a:t>И каждый анализатор внутри себя берёт анализируемый тип, проверяет, что он на самом деле вебапишный контроллер, дальше бегает по его методам, и так пять раз подряд в каждом анализаторе...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739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семантическими моделями лучше следовать традициям </a:t>
            </a:r>
            <a:r>
              <a:rPr lang="en-US" dirty="0"/>
              <a:t>Roslyn </a:t>
            </a:r>
            <a:r>
              <a:rPr lang="ru-RU" dirty="0"/>
              <a:t>и тоже делать их иммутабельными.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64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Visual Studio </a:t>
            </a:r>
            <a:r>
              <a:rPr lang="ru-RU" dirty="0"/>
              <a:t>использует свой собственный набор популярных </a:t>
            </a:r>
            <a:r>
              <a:rPr lang="en-US" dirty="0"/>
              <a:t>DLL, </a:t>
            </a:r>
            <a:r>
              <a:rPr lang="ru-RU" dirty="0"/>
              <a:t>которые живут в том же</a:t>
            </a:r>
            <a:r>
              <a:rPr lang="en-US" dirty="0"/>
              <a:t> </a:t>
            </a:r>
            <a:r>
              <a:rPr lang="en-US" dirty="0" err="1"/>
              <a:t>AppDomain</a:t>
            </a:r>
            <a:r>
              <a:rPr lang="ru-RU" dirty="0"/>
              <a:t>, что и ваш код.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Примеры: </a:t>
            </a:r>
            <a:r>
              <a:rPr lang="en-US" dirty="0" err="1"/>
              <a:t>Newtonsoft.Json</a:t>
            </a:r>
            <a:r>
              <a:rPr lang="en-US" dirty="0"/>
              <a:t>, </a:t>
            </a:r>
            <a:r>
              <a:rPr lang="en-US" dirty="0" err="1"/>
              <a:t>CommonServiceLocator</a:t>
            </a:r>
            <a:r>
              <a:rPr lang="en-US" dirty="0"/>
              <a:t>, </a:t>
            </a:r>
            <a:r>
              <a:rPr lang="en-US" dirty="0" err="1"/>
              <a:t>StreamJsonRpc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официального работающего способа для </a:t>
            </a:r>
            <a:r>
              <a:rPr lang="en-US" dirty="0"/>
              <a:t>binding redirects</a:t>
            </a:r>
            <a:endParaRPr lang="ru-RU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https://devblogs.microsoft.com/visualstudio/using-newtonsoft-json-in-a-visual-studio-extension/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762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the lowest version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Newtonsoft.Json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(but no lower than 6.0.x)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ship Newtonsoft.Json.dll in the extension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if you target Visual Studio 12.0 or older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if you absolutely need a newer version than ships in Visual Studio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do, specify a code base for it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ever add binding redirects for Newtonsoft.Json.dll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82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 сожалению, </a:t>
            </a:r>
            <a:r>
              <a:rPr lang="en-US" dirty="0"/>
              <a:t>Roslyn-based</a:t>
            </a:r>
            <a:r>
              <a:rPr lang="ru-RU" dirty="0"/>
              <a:t> анализаторы не поддерживают подавление отдельных диагностик внутри метода, можно засаппрессить только всё тело метода целиком.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675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вы думаете, какие ещё есть варианты?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631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293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Проблемы с производительностью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257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целом, картина выглядит как-то так.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</a:t>
            </a:r>
            <a:r>
              <a:rPr lang="en-US" dirty="0"/>
              <a:t>NuGet </a:t>
            </a:r>
            <a:r>
              <a:rPr lang="ru-RU" dirty="0"/>
              <a:t>пакет можно упаковать только анализаторы и кодфиксы, остальное попадает в </a:t>
            </a:r>
            <a:r>
              <a:rPr lang="en-US" dirty="0"/>
              <a:t>VSIX.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Rider</a:t>
            </a:r>
            <a:r>
              <a:rPr lang="ru-RU" dirty="0"/>
              <a:t> тоже поддерживает только анализаторы.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OmniSharp</a:t>
            </a:r>
            <a:r>
              <a:rPr lang="en-US" dirty="0"/>
              <a:t>, </a:t>
            </a:r>
            <a:r>
              <a:rPr lang="ru-RU" dirty="0"/>
              <a:t>а значит, и</a:t>
            </a:r>
            <a:r>
              <a:rPr lang="en-US" dirty="0"/>
              <a:t> VS Code </a:t>
            </a:r>
            <a:r>
              <a:rPr lang="ru-RU" dirty="0"/>
              <a:t>поддерживает анализаторы и кодфиксы, а также рефакторинги и кастомное форматирование кода (т/к его можно сделать через рефакторинг). В этом случае вместо </a:t>
            </a:r>
            <a:r>
              <a:rPr lang="en-US" dirty="0"/>
              <a:t>NuGet-</a:t>
            </a:r>
            <a:r>
              <a:rPr lang="ru-RU" dirty="0"/>
              <a:t>пакета подключатся дллки из распакованного </a:t>
            </a:r>
            <a:r>
              <a:rPr lang="en-US" dirty="0"/>
              <a:t>VSIX.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Но, чисто теоретически, ничто не мешает поддержать рефакторинги, кастомный ИнтеллиСенс, навигацию и кастомное форматирование — надеюсь, мы увидим их поддержку в скором будущем. Все эти фичи являются частью </a:t>
            </a:r>
            <a:r>
              <a:rPr lang="en-US" dirty="0"/>
              <a:t>Roslyn </a:t>
            </a:r>
            <a:r>
              <a:rPr lang="ru-RU" dirty="0"/>
              <a:t>и не завязаны на</a:t>
            </a:r>
            <a:r>
              <a:rPr lang="en-US" dirty="0"/>
              <a:t> IDE</a:t>
            </a:r>
            <a:r>
              <a:rPr lang="ru-RU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Все остальные интересные вещи, которые можно наворотить на Рослине, так или иначе должны быть тесно интегрированы с </a:t>
            </a:r>
            <a:r>
              <a:rPr lang="en-US" dirty="0"/>
              <a:t>IDE, </a:t>
            </a:r>
            <a:r>
              <a:rPr lang="ru-RU" dirty="0"/>
              <a:t>поэтому пока что могут быть доступны только в Вижуал Студии.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Иногда между работой вашего кода в </a:t>
            </a:r>
            <a:r>
              <a:rPr lang="en-US" dirty="0"/>
              <a:t>NuGet-</a:t>
            </a:r>
            <a:r>
              <a:rPr lang="ru-RU" dirty="0"/>
              <a:t>пакете и в </a:t>
            </a:r>
            <a:r>
              <a:rPr lang="en-US" dirty="0"/>
              <a:t>Visual Studio </a:t>
            </a:r>
            <a:r>
              <a:rPr lang="ru-RU" dirty="0"/>
              <a:t>встречаются забавные различия в поведении, о которых мы сейчас и поговорим.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7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649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Итого.</a:t>
            </a:r>
            <a:endParaRPr lang="en-US" dirty="0"/>
          </a:p>
          <a:p>
            <a:r>
              <a:rPr lang="en-US" dirty="0"/>
              <a:t>Roslyn </a:t>
            </a:r>
            <a:r>
              <a:rPr lang="ru-RU" dirty="0"/>
              <a:t>— очень крутой и активно развивающийся инструмент, который будет особенно полезен, если: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У вас есть свой фреймворк, который используют другие люди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Есть специфические требования к </a:t>
            </a:r>
            <a:r>
              <a:rPr lang="en-US" dirty="0"/>
              <a:t>code style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for fun!</a:t>
            </a:r>
            <a:endParaRPr lang="ru-RU" dirty="0"/>
          </a:p>
          <a:p>
            <a:endParaRPr lang="ru-RU" dirty="0"/>
          </a:p>
          <a:p>
            <a:r>
              <a:rPr lang="ru-RU" dirty="0"/>
              <a:t>Но у него есть ряд неочевидных «подводных камней» и узких мест, которые нужно иметь в виду при разработке.</a:t>
            </a:r>
          </a:p>
          <a:p>
            <a:r>
              <a:rPr lang="ru-RU" dirty="0"/>
              <a:t>Сильнее всего вы сможете раскрыть потенциал </a:t>
            </a:r>
            <a:r>
              <a:rPr lang="en-US" dirty="0"/>
              <a:t>Roslyn, </a:t>
            </a:r>
            <a:r>
              <a:rPr lang="ru-RU" dirty="0"/>
              <a:t>если вы активно используете </a:t>
            </a:r>
            <a:r>
              <a:rPr lang="en-US" dirty="0"/>
              <a:t>Visual Studio, </a:t>
            </a:r>
            <a:r>
              <a:rPr lang="ru-RU" dirty="0"/>
              <a:t>но, надеюсь, и другие </a:t>
            </a:r>
            <a:r>
              <a:rPr lang="en-US" dirty="0"/>
              <a:t>IDE </a:t>
            </a:r>
            <a:r>
              <a:rPr lang="ru-RU" dirty="0"/>
              <a:t>добавят поддержку всех «фич» в скором будущем.</a:t>
            </a:r>
            <a:endParaRPr lang="en-US" dirty="0"/>
          </a:p>
          <a:p>
            <a:endParaRPr lang="en-US" dirty="0"/>
          </a:p>
          <a:p>
            <a:r>
              <a:rPr lang="ru-RU" dirty="0"/>
              <a:t>Наш опыт написания и внедрения собственных анализаторов показал, что, во-первых, меньше ошибок попадает в продукт, так как они находятся гораздо раньше, во-вторых, это, как оказалось, очень способствует обучению разработчиков. Они сразу видят, что они сделали не так, и понимают, как сделать правильно.</a:t>
            </a:r>
          </a:p>
          <a:p>
            <a:r>
              <a:rPr lang="ru-RU" dirty="0"/>
              <a:t>Как говорят разработчики наших компаний-партнёров, «мы не хотим читать тренинги и документацию, мы напишем как умеем, а ваша тулза пусть сама нам всё поправит!»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75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Почти вся документация уже устарела (2015 год, </a:t>
            </a:r>
            <a:r>
              <a:rPr lang="en-US" dirty="0"/>
              <a:t>Roslyn 1.0)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Информации очень мало, почти все примеры очень простые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911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187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спасибо за внимание!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</a:p>
          <a:p>
            <a:r>
              <a:rPr lang="ru-RU" dirty="0"/>
              <a:t>В моём докладе мы не будем учиться писать простые анализаторы и код-фиксы, а посмотрим на то, что вы встретите в реальной жизни.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51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текущий момент мы в Акуматике закончили на том, что написали набор из более чем 70 статических анализаторов, 28 код фиксов, пары рефакторингов и полноценный </a:t>
            </a:r>
            <a:r>
              <a:rPr lang="en-US" dirty="0"/>
              <a:t>extension </a:t>
            </a:r>
            <a:r>
              <a:rPr lang="ru-RU" dirty="0"/>
              <a:t>к </a:t>
            </a:r>
            <a:r>
              <a:rPr lang="en-US" dirty="0"/>
              <a:t>Visual Studio, </a:t>
            </a:r>
            <a:r>
              <a:rPr lang="ru-RU" dirty="0"/>
              <a:t>который осуществляет подсветку синтаксиса, форматирование кода (</a:t>
            </a:r>
            <a:r>
              <a:rPr lang="en-US" dirty="0"/>
              <a:t>DSL)</a:t>
            </a:r>
            <a:r>
              <a:rPr lang="ru-RU" dirty="0"/>
              <a:t>, навигацию между сущностями в коде, показ структуры разных типов сущностей в нашем фреймворке в отдельном окне, и многое другое.</a:t>
            </a:r>
          </a:p>
          <a:p>
            <a:r>
              <a:rPr lang="ru-RU" dirty="0"/>
              <a:t>Этот статический анализ у нас в компании входит в </a:t>
            </a:r>
            <a:r>
              <a:rPr lang="en-US" dirty="0"/>
              <a:t>Definition of Done </a:t>
            </a:r>
            <a:r>
              <a:rPr lang="ru-RU" dirty="0"/>
              <a:t>и является обязательным для решений компаний-партнёров по всему миру.</a:t>
            </a:r>
          </a:p>
          <a:p>
            <a:r>
              <a:rPr lang="ru-RU" dirty="0"/>
              <a:t>Каждое </a:t>
            </a:r>
            <a:r>
              <a:rPr lang="en-US" dirty="0"/>
              <a:t>plugin </a:t>
            </a:r>
            <a:r>
              <a:rPr lang="ru-RU" dirty="0"/>
              <a:t>к нашей системе от компаний-партнёров перед выкладыванием в наш </a:t>
            </a:r>
            <a:r>
              <a:rPr lang="en-US" dirty="0"/>
              <a:t>marketplace </a:t>
            </a:r>
            <a:r>
              <a:rPr lang="ru-RU" dirty="0"/>
              <a:t>проходит проверку нашими статическими анализаторами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3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D068-AA4D-4F61-A676-30787A9CE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E5E0C-D847-4E03-9BE2-C951E3BE2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75E55-564F-4749-9C11-BC54ECB6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F556-2B3F-450D-ADB9-7341BC7F58B5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642F-5367-4DDC-A459-8921AC98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504AF-43CA-4212-B93F-E063D32D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44BFB-599C-4495-9339-AF7AA292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41C1A-6019-4A1B-9199-117C4921B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365F-E6E8-4B63-B987-736FD6DF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BA6B-7E7C-4CB3-AC6D-D834B8B2AB97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3F895-D0A2-4A27-96B8-75AFB0AC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E8F90-9A54-499D-B201-0812AF0F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55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96FDC-E342-42D2-90EF-22F46254C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167FF-0539-4604-8AEA-F6602D23C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53A6-70EB-4BEE-9EB0-4E731393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0FDC-A9C4-4059-B104-E8BCCE29DFFF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958B1-D8F2-447B-99D9-A4F01FA6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1658B-C431-4124-ADE0-033FCE46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8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BA09-6483-4304-A0F4-B441A3B0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3B7E-FBEF-42E7-B965-02ABCA609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219DB-9D91-408A-B311-F250E015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AAEF-477F-4C69-9F25-9BCE3F71F244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CD264-ECB3-445D-8D4B-AAB065F6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0EDE1-3CA8-4975-B543-84271BB9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3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1DD8-EFF3-43E2-AED3-DE335572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D72F0-ADB0-4FB0-9A44-428B8BB8C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3583E-BF98-4A76-BF19-069C8479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BB02-2F7C-42E7-9B50-81ADD9E18F9E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B6DD6-01D8-4A2A-98F8-FAF44F15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56733-388F-496A-B343-EA5B6B2D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1573-911E-4C6D-A204-128A9634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5E20-A99A-4991-8121-AD2337B4E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1F415-9594-4C6B-B659-A1F42F37F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CFB8D-F9D9-4881-826A-C6A5A7FA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411D-88AF-408A-A3ED-FD722F5F100B}" type="datetime1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ED8BE-09D9-4049-AF63-4D2AB45B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D1877-2A06-4DBB-B183-CFDDCE93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31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0E84-08D7-4178-A1DE-83DF0E1F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02D9C-426A-4502-9195-66528B3F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68CDC-EF18-4E1D-848C-82FDD2039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EAB49-4627-4889-9AB7-B61E9820C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74376-D042-4B7F-A739-90A8FECDE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31FAB-4888-49AA-83C7-6FDC9AC0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8E5-F780-482E-A9D7-C0A9EC407D5E}" type="datetime1">
              <a:rPr lang="en-US" smtClean="0"/>
              <a:t>11/3/2019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B69C7-E20F-43A9-975D-DAA5971F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4E3B9-7312-4590-8653-DFA4A772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7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2A69-5B53-4FE1-9880-73FBC7BD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C04D8D-A7A2-48CB-BBD3-8EFE17C5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097-14B7-4BB4-9BDD-22E2C8DB7730}" type="datetime1">
              <a:rPr lang="en-US" smtClean="0"/>
              <a:t>11/3/2019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87F38-222C-4949-9442-660A036A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D821B-3C2F-4FE6-9E3C-EFC11412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9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7910A-3776-4E33-B1EF-99AFA97A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FF33-20F5-415E-B7CA-37A33D151053}" type="datetime1">
              <a:rPr lang="en-US" smtClean="0"/>
              <a:t>11/3/2019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8451F-E5AF-4F66-926B-3CDF2216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8BC0-6E41-42EA-9984-AC8F8A19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9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E510-C8B2-4D8C-ACED-E9A25924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903AB-06D3-4654-97E9-0633375E0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50BCD-BEDF-4863-B2DC-C0BCF70C2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62B19-AEB3-4B3C-83F6-0D445ED2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0D4D4-0D53-4E09-8CFD-818763001541}" type="datetime1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10EC-4FEA-4A2D-A433-8E2F2789D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E56E1-57DD-4AB2-A323-DD0F9519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0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AA4-A170-4642-926D-A782B8B5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156C9-B20D-4746-80AC-C5B817534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DBCCC-AE51-429E-8DBF-73242D9A6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419BA-087D-41F1-A463-FE27FFCD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A9B5-A072-40A8-BCC3-63A4CF3D2E5A}" type="datetime1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82834-A691-4520-99A7-66D28CEE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EA8A3-B438-40B5-A7CF-98AACD28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6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610BD-3D4D-49A1-8835-993D8934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527CA-8628-402D-AA5E-025CCB6BC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3F59D-906A-4904-B035-01DEE663D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91D8-4BFA-472B-B93D-70E9CCE2E6D6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9CDD6-F5C0-40F8-B562-382022F21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8E245-C4BA-4396-94BF-191E30E49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1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opsonic/dotNext201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hyperlink" Target="https://github.com/dotnet/roslyn-analyzers" TargetMode="External"/><Relationship Id="rId7" Type="http://schemas.openxmlformats.org/officeDocument/2006/relationships/hyperlink" Target="https://github.com/dotnet/roslyn-sdk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cumatica/Acuminator" TargetMode="External"/><Relationship Id="rId5" Type="http://schemas.openxmlformats.org/officeDocument/2006/relationships/hyperlink" Target="https://github.com/xunit/xunit.analyzers" TargetMode="External"/><Relationship Id="rId4" Type="http://schemas.openxmlformats.org/officeDocument/2006/relationships/hyperlink" Target="https://github.com/JosefPihrt/Roslynato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opsonic/dotNext2019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Roslyn</a:t>
            </a:r>
            <a:r>
              <a:rPr lang="ru-RU" dirty="0"/>
              <a:t>: мастерство статического анализа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ru-RU" i="1" dirty="0"/>
          </a:p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dropsonic.pan@gmail.com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B30F7-A3DB-4E86-AD86-C25236A246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22" y="5257800"/>
            <a:ext cx="2437756" cy="6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225"/>
            <a:ext cx="10515600" cy="988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linkClick r:id="rId3"/>
              </a:rPr>
              <a:t>https://github.com/dropsonic/dotNext2019</a:t>
            </a:r>
            <a:endParaRPr lang="ru-RU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04ED1-6B12-4D97-BB13-1E1CF0BD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875" y="148458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423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Не занимают много места в коде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b="1" dirty="0"/>
              <a:t>Не выделяются из общего форматирования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261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b="1" dirty="0"/>
              <a:t>Высокая наглядность (видны при </a:t>
            </a:r>
            <a:r>
              <a:rPr lang="en-US" b="1" dirty="0"/>
              <a:t>code review</a:t>
            </a:r>
            <a:r>
              <a:rPr lang="ru-RU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682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dirty="0"/>
              <a:t>Высокая наглядность (видны при </a:t>
            </a:r>
            <a:r>
              <a:rPr lang="en-US" dirty="0"/>
              <a:t>code review</a:t>
            </a:r>
            <a:r>
              <a:rPr lang="ru-RU" dirty="0"/>
              <a:t>)</a:t>
            </a:r>
          </a:p>
          <a:p>
            <a:r>
              <a:rPr lang="ru-RU" b="1" dirty="0"/>
              <a:t>Требуют изменения существующей кодовой базы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46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dirty="0"/>
              <a:t>Высокая наглядность (видны при </a:t>
            </a:r>
            <a:r>
              <a:rPr lang="en-US" dirty="0"/>
              <a:t>code review</a:t>
            </a:r>
            <a:r>
              <a:rPr lang="ru-RU" dirty="0"/>
              <a:t>)</a:t>
            </a:r>
          </a:p>
          <a:p>
            <a:r>
              <a:rPr lang="ru-RU" dirty="0"/>
              <a:t>Требуют изменения существующей кодовой базы</a:t>
            </a:r>
          </a:p>
          <a:p>
            <a:r>
              <a:rPr lang="ru-RU" b="1" dirty="0"/>
              <a:t>Не поддерживаются «из коробки», требует реализации с нуля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890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dirty="0"/>
              <a:t>Необходимость «выключать» диагностики</a:t>
            </a:r>
          </a:p>
          <a:p>
            <a:pPr marL="0" indent="231775">
              <a:buNone/>
            </a:pPr>
            <a:r>
              <a:rPr lang="ru-RU" dirty="0"/>
              <a:t>по требованию</a:t>
            </a:r>
            <a:r>
              <a:rPr lang="en-US" dirty="0"/>
              <a:t> </a:t>
            </a:r>
            <a:r>
              <a:rPr lang="ru-RU" dirty="0"/>
              <a:t>в определённых местах в коде</a:t>
            </a: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0CFDE71-871D-4963-81CA-F3648ED1BD5E}"/>
              </a:ext>
            </a:extLst>
          </p:cNvPr>
          <p:cNvSpPr/>
          <p:nvPr/>
        </p:nvSpPr>
        <p:spPr>
          <a:xfrm>
            <a:off x="8512628" y="1825626"/>
            <a:ext cx="370115" cy="87403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9B643B-599B-46D7-9FD9-25F9256D2D9A}"/>
              </a:ext>
            </a:extLst>
          </p:cNvPr>
          <p:cNvSpPr/>
          <p:nvPr/>
        </p:nvSpPr>
        <p:spPr>
          <a:xfrm>
            <a:off x="8512628" y="2834594"/>
            <a:ext cx="370115" cy="93186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A141E9-2011-4AC3-8B96-F51EAE54643E}"/>
              </a:ext>
            </a:extLst>
          </p:cNvPr>
          <p:cNvSpPr txBox="1">
            <a:spLocks/>
          </p:cNvSpPr>
          <p:nvPr/>
        </p:nvSpPr>
        <p:spPr>
          <a:xfrm>
            <a:off x="9107715" y="2041299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Suppression File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B5F9D2-2B4A-4CB5-9A43-4D92C2416B0E}"/>
              </a:ext>
            </a:extLst>
          </p:cNvPr>
          <p:cNvSpPr txBox="1">
            <a:spLocks/>
          </p:cNvSpPr>
          <p:nvPr/>
        </p:nvSpPr>
        <p:spPr>
          <a:xfrm>
            <a:off x="9107715" y="3050268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Code Comments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85581B-38E7-425E-8D45-C324C69E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931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D148-3E7F-417F-ADD2-21C87D3D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3C394-304C-48AB-B26C-9FC0E302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9A36E-8E1F-4225-AFEC-1644241A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13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991F-891D-471A-8709-F04F2E0C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анализаторов «извне»</a:t>
            </a:r>
            <a:r>
              <a:rPr lang="en-US" dirty="0"/>
              <a:t> </a:t>
            </a:r>
            <a:r>
              <a:rPr lang="en-US" dirty="0" err="1"/>
              <a:t>MSBuild</a:t>
            </a:r>
            <a:r>
              <a:rPr lang="ru-RU" dirty="0"/>
              <a:t> и</a:t>
            </a:r>
            <a:r>
              <a:rPr lang="en-US" dirty="0"/>
              <a:t> IDE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50AD1F-AD42-4EBF-AD7C-D8865ACE5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1612"/>
            <a:ext cx="10193110" cy="34142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ADB1B-17DA-4F79-BF79-A9637C66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009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868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Рефакторинги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5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18FE32-3045-449A-BC20-39C4DEF8D1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222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b="1" dirty="0"/>
              <a:t>Массовое изменение кода в случае обновления </a:t>
            </a:r>
            <a:r>
              <a:rPr lang="en-US" b="1" dirty="0"/>
              <a:t>API</a:t>
            </a: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81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b="1" dirty="0"/>
              <a:t>Расширения </a:t>
            </a:r>
            <a:r>
              <a:rPr lang="en-US" b="1" dirty="0"/>
              <a:t>IntelliSense</a:t>
            </a:r>
            <a:r>
              <a:rPr lang="ru-RU" b="1" dirty="0"/>
              <a:t> (например, для </a:t>
            </a:r>
            <a:r>
              <a:rPr lang="en-US" b="1" dirty="0"/>
              <a:t>DSL</a:t>
            </a:r>
            <a:r>
              <a:rPr lang="ru-RU" b="1" dirty="0"/>
              <a:t>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097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b="1" dirty="0"/>
              <a:t>Подсветка синтаксиса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94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b="1" dirty="0"/>
              <a:t>Навигация по коду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851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dirty="0"/>
              <a:t>Навигация по коду</a:t>
            </a:r>
          </a:p>
          <a:p>
            <a:r>
              <a:rPr lang="ru-RU" b="1" dirty="0"/>
              <a:t>Сложное форматирование кода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306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dirty="0"/>
              <a:t>Навигация по коду</a:t>
            </a:r>
          </a:p>
          <a:p>
            <a:r>
              <a:rPr lang="ru-RU" dirty="0"/>
              <a:t>Сложное форматирование кода</a:t>
            </a:r>
            <a:endParaRPr lang="en-US" dirty="0"/>
          </a:p>
          <a:p>
            <a:r>
              <a:rPr lang="en-US" b="1" dirty="0"/>
              <a:t>Outlining (collapse / expand)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573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ECAA-8311-402F-9DC4-9861CEBC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Реализуем свой </a:t>
            </a:r>
            <a:r>
              <a:rPr lang="en-US" dirty="0"/>
              <a:t>IntelliSense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4781-E53E-41C2-85F9-FE340772F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IntelliSense for Dapper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1163C-25DB-4E76-85A8-EE2AB5F0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116</a:t>
            </a:fld>
            <a:endParaRPr lang="en-US"/>
          </a:p>
        </p:txBody>
      </p:sp>
      <p:pic>
        <p:nvPicPr>
          <p:cNvPr id="1026" name="Picture 2" descr="Картинки по запросу dapper orm logo">
            <a:extLst>
              <a:ext uri="{FF2B5EF4-FFF2-40B4-BE49-F238E27FC236}">
                <a16:creationId xmlns:a16="http://schemas.microsoft.com/office/drawing/2014/main" id="{E258EB9A-4733-407F-999C-5A5B963A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539" y="365124"/>
            <a:ext cx="1971261" cy="19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0298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0204-F59E-4B87-B773-7AFA351F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Навигация по коду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473F-8080-40F0-905F-10C53878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Refactoring + custom </a:t>
            </a:r>
            <a:r>
              <a:rPr lang="en-US" dirty="0" err="1"/>
              <a:t>CodeAction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435D-63D1-44F7-BB58-C03CC943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62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FC7F1-3BCA-4916-91FC-52A0E514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TBD: </a:t>
            </a:r>
            <a:r>
              <a:rPr lang="ru-RU" dirty="0"/>
              <a:t>Массовое изменение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0CD1-77B8-4F7F-B158-F5ADF612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CodeFix</a:t>
            </a:r>
            <a:r>
              <a:rPr lang="en-US" dirty="0"/>
              <a:t> + </a:t>
            </a:r>
            <a:r>
              <a:rPr lang="en-US" dirty="0" err="1"/>
              <a:t>BatchFixer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3F2A5-FCFB-4035-BEFF-EDD61C0C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263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986CEC-3A6A-4ED1-82CB-1DB15BBF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1457171"/>
            <a:ext cx="10905066" cy="3943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B8427-F9D8-4E9D-8672-15ED4CF5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4EBDEF-44F2-4A8D-B5A4-4227C97EDFCD}" type="slidenum">
              <a:rPr lang="en-US" smtClean="0"/>
              <a:pPr>
                <a:spcAft>
                  <a:spcPts val="600"/>
                </a:spcAft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580F8-3E68-475C-BD6D-00A060CE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Исходные данные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45123-4909-4C9E-A622-7DE78E2E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</a:t>
            </a:fld>
            <a:endParaRPr lang="en-US"/>
          </a:p>
        </p:txBody>
      </p:sp>
      <p:pic>
        <p:nvPicPr>
          <p:cNvPr id="1028" name="Picture 4" descr="Картинки по запросу lines of code icon">
            <a:extLst>
              <a:ext uri="{FF2B5EF4-FFF2-40B4-BE49-F238E27FC236}">
                <a16:creationId xmlns:a16="http://schemas.microsoft.com/office/drawing/2014/main" id="{58211B88-2BA1-4D70-B502-011D41050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0" y="1715339"/>
            <a:ext cx="786146" cy="78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53137C-D0E8-4E34-BC92-13EFD91B6AF5}"/>
              </a:ext>
            </a:extLst>
          </p:cNvPr>
          <p:cNvSpPr txBox="1"/>
          <p:nvPr/>
        </p:nvSpPr>
        <p:spPr>
          <a:xfrm>
            <a:off x="1929848" y="1812995"/>
            <a:ext cx="5625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2 000 000+ </a:t>
            </a:r>
            <a:r>
              <a:rPr lang="en-US" sz="3600" b="1" dirty="0"/>
              <a:t>LoC </a:t>
            </a:r>
            <a:r>
              <a:rPr lang="ru-RU" sz="3600" dirty="0"/>
              <a:t>на</a:t>
            </a:r>
            <a:r>
              <a:rPr lang="en-US" sz="3600" dirty="0"/>
              <a:t> </a:t>
            </a:r>
            <a:r>
              <a:rPr lang="en-US" sz="3600" b="1" dirty="0"/>
              <a:t>C#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9F31-938B-4FB6-8F08-6FD4F9F3652D}"/>
              </a:ext>
            </a:extLst>
          </p:cNvPr>
          <p:cNvSpPr txBox="1"/>
          <p:nvPr/>
        </p:nvSpPr>
        <p:spPr>
          <a:xfrm>
            <a:off x="1929848" y="4758522"/>
            <a:ext cx="6160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450</a:t>
            </a:r>
            <a:r>
              <a:rPr lang="en-US" sz="3600" b="1" dirty="0"/>
              <a:t>+</a:t>
            </a:r>
            <a:r>
              <a:rPr lang="ru-RU" sz="3600" b="1" dirty="0"/>
              <a:t> </a:t>
            </a:r>
            <a:r>
              <a:rPr lang="ru-RU" sz="3600" dirty="0"/>
              <a:t>компаний-партнёров</a:t>
            </a:r>
            <a:endParaRPr 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DEA19-D090-47F2-9FEA-1D3168BDF978}"/>
              </a:ext>
            </a:extLst>
          </p:cNvPr>
          <p:cNvSpPr txBox="1"/>
          <p:nvPr/>
        </p:nvSpPr>
        <p:spPr>
          <a:xfrm>
            <a:off x="1914470" y="5527160"/>
            <a:ext cx="87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140+ </a:t>
            </a:r>
            <a:r>
              <a:rPr lang="ru-RU" sz="3600" dirty="0"/>
              <a:t>сторонних решений в </a:t>
            </a:r>
            <a:r>
              <a:rPr lang="en-US" sz="3600" dirty="0"/>
              <a:t>marketplace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02D9DE-9EA4-4CC2-9117-76F6121EC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82" y="4758522"/>
            <a:ext cx="755715" cy="5646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E450EE-4F13-4463-A131-4059594AB67B}"/>
              </a:ext>
            </a:extLst>
          </p:cNvPr>
          <p:cNvSpPr txBox="1"/>
          <p:nvPr/>
        </p:nvSpPr>
        <p:spPr>
          <a:xfrm>
            <a:off x="1914470" y="2612254"/>
            <a:ext cx="87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Большой</a:t>
            </a:r>
            <a:r>
              <a:rPr lang="en-US" sz="3600" dirty="0"/>
              <a:t> </a:t>
            </a:r>
            <a:r>
              <a:rPr lang="ru-RU" sz="3600" dirty="0"/>
              <a:t>и сложный </a:t>
            </a:r>
            <a:r>
              <a:rPr lang="en-US" sz="3600" dirty="0"/>
              <a:t>framework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21FF55-A9F6-45D1-A769-05BE508B4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50" y="5527160"/>
            <a:ext cx="755715" cy="755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121115-88FE-40E5-8325-1794F9E79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83306"/>
            <a:ext cx="952500" cy="3654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E887FE-8A4B-44DD-82C1-0BFDAE2DD8CC}"/>
              </a:ext>
            </a:extLst>
          </p:cNvPr>
          <p:cNvSpPr txBox="1"/>
          <p:nvPr/>
        </p:nvSpPr>
        <p:spPr>
          <a:xfrm>
            <a:off x="1929848" y="3342863"/>
            <a:ext cx="87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Naming Conventions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55CE24-D222-405B-A339-F95729465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50" y="2639880"/>
            <a:ext cx="746291" cy="6463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DDAD4E-8DC2-4172-9E9B-91BC9E08C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944" y="3910435"/>
            <a:ext cx="810797" cy="8107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8F7307-6F5D-4EB8-A1DF-343CF61E1B71}"/>
              </a:ext>
            </a:extLst>
          </p:cNvPr>
          <p:cNvSpPr txBox="1"/>
          <p:nvPr/>
        </p:nvSpPr>
        <p:spPr>
          <a:xfrm>
            <a:off x="1914470" y="4057844"/>
            <a:ext cx="87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80+</a:t>
            </a:r>
            <a:r>
              <a:rPr lang="ru-RU" sz="3600" dirty="0"/>
              <a:t> разработчиков внутри компании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51066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D9A594-BF70-4F64-99EC-404CE67718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991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CB33-39A3-44D5-8FC9-2F28582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 статический анализ кода нужен, если: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5D67-94B6-49A6-930F-8AF2A0F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У вас есть свой фреймворк, который используют другие люди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8145-A42E-45A8-B86E-FB14A924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16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CB33-39A3-44D5-8FC9-2F28582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 статический анализ кода нужен, если: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5D67-94B6-49A6-930F-8AF2A0F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вас есть свой фреймворк, который используют другие люди</a:t>
            </a:r>
          </a:p>
          <a:p>
            <a:r>
              <a:rPr lang="ru-RU" b="1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8145-A42E-45A8-B86E-FB14A924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942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CB33-39A3-44D5-8FC9-2F28582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 статический анализ кода нужен, если: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5D67-94B6-49A6-930F-8AF2A0F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вас есть свой фреймворк, который используют другие люди</a:t>
            </a:r>
          </a:p>
          <a:p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r>
              <a:rPr lang="ru-RU" b="1" dirty="0"/>
              <a:t>Есть специфические требования к </a:t>
            </a:r>
            <a:r>
              <a:rPr lang="en-US" b="1" dirty="0"/>
              <a:t>code style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8145-A42E-45A8-B86E-FB14A924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356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CB33-39A3-44D5-8FC9-2F28582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 статический анализ кода нужен, если: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5D67-94B6-49A6-930F-8AF2A0F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вас есть свой фреймворк, который используют другие люди</a:t>
            </a:r>
          </a:p>
          <a:p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r>
              <a:rPr lang="ru-RU" dirty="0"/>
              <a:t>Есть специфические требования к </a:t>
            </a:r>
            <a:r>
              <a:rPr lang="en-US" dirty="0"/>
              <a:t>code style</a:t>
            </a:r>
            <a:endParaRPr lang="ru-RU" dirty="0"/>
          </a:p>
          <a:p>
            <a:r>
              <a:rPr lang="en-US" b="1" dirty="0"/>
              <a:t>Just for fun!</a:t>
            </a:r>
            <a:endParaRPr lang="ru-RU" b="1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8145-A42E-45A8-B86E-FB14A924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437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65B5-3FEF-443C-8BD8-E295B93C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Бенефиты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9012-012A-4BD7-BC76-F5B5D1FD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Ошибки находятся раньше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DB83-52F2-439B-8875-75BF3E1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47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65B5-3FEF-443C-8BD8-E295B93C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Бенефиты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9012-012A-4BD7-BC76-F5B5D1FD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Ошибки находятся раньше</a:t>
            </a:r>
          </a:p>
          <a:p>
            <a:r>
              <a:rPr lang="ru-RU" b="1" dirty="0"/>
              <a:t>Уменьшилось время сидения в дебаггере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DB83-52F2-439B-8875-75BF3E1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287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65B5-3FEF-443C-8BD8-E295B93C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Бенефиты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9012-012A-4BD7-BC76-F5B5D1FD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Ошибки находятся раньше</a:t>
            </a:r>
          </a:p>
          <a:p>
            <a:r>
              <a:rPr lang="ru-RU" dirty="0"/>
              <a:t>Уменьшилось время сидения в дебаггере</a:t>
            </a:r>
          </a:p>
          <a:p>
            <a:r>
              <a:rPr lang="ru-RU" b="1" dirty="0"/>
              <a:t>Разработчики обучаются с помощью подсказок в </a:t>
            </a:r>
            <a:r>
              <a:rPr lang="en-US" b="1" dirty="0"/>
              <a:t>IDE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DB83-52F2-439B-8875-75BF3E1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412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65B5-3FEF-443C-8BD8-E295B93C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Бенефиты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9012-012A-4BD7-BC76-F5B5D1FD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Ошибки находятся раньше</a:t>
            </a:r>
          </a:p>
          <a:p>
            <a:r>
              <a:rPr lang="ru-RU" dirty="0"/>
              <a:t>Уменьшилось время сидения в дебаггере</a:t>
            </a:r>
          </a:p>
          <a:p>
            <a:r>
              <a:rPr lang="ru-RU" dirty="0"/>
              <a:t>Разработчики обучаются с помощью подсказок в </a:t>
            </a:r>
            <a:r>
              <a:rPr lang="en-US" dirty="0"/>
              <a:t>IDE</a:t>
            </a:r>
            <a:endParaRPr lang="ru-RU" dirty="0"/>
          </a:p>
          <a:p>
            <a:r>
              <a:rPr lang="ru-RU" b="1" dirty="0"/>
              <a:t>Сертификация сторонних решений стала автоматизированной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DB83-52F2-439B-8875-75BF3E1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777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найти информацию?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Roslyn Cookbook by Manish </a:t>
            </a:r>
            <a:r>
              <a:rPr lang="en-US" dirty="0" err="1"/>
              <a:t>Vasani</a:t>
            </a:r>
            <a:endParaRPr lang="ru-RU" dirty="0"/>
          </a:p>
          <a:p>
            <a:r>
              <a:rPr lang="en-US" dirty="0"/>
              <a:t>Open-source </a:t>
            </a:r>
            <a:r>
              <a:rPr lang="ru-RU" dirty="0"/>
              <a:t>проекты</a:t>
            </a:r>
          </a:p>
          <a:p>
            <a:pPr lvl="1"/>
            <a:r>
              <a:rPr lang="en-US" dirty="0"/>
              <a:t>Roslyn Analyzers: </a:t>
            </a:r>
            <a:r>
              <a:rPr lang="en-US" dirty="0">
                <a:hlinkClick r:id="rId3"/>
              </a:rPr>
              <a:t>https://github.com/dotnet/roslyn-analyzers</a:t>
            </a:r>
            <a:endParaRPr lang="en-US" dirty="0"/>
          </a:p>
          <a:p>
            <a:pPr lvl="1"/>
            <a:r>
              <a:rPr lang="en-US" dirty="0" err="1"/>
              <a:t>Roslynator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https://github.com/JosefPihrt/Roslynator</a:t>
            </a:r>
            <a:endParaRPr lang="en-US" dirty="0"/>
          </a:p>
          <a:p>
            <a:pPr lvl="1"/>
            <a:r>
              <a:rPr lang="en-US" dirty="0" err="1"/>
              <a:t>xUnit</a:t>
            </a:r>
            <a:r>
              <a:rPr lang="en-US" dirty="0"/>
              <a:t> Analyzers: </a:t>
            </a:r>
            <a:r>
              <a:rPr lang="en-US" dirty="0">
                <a:hlinkClick r:id="rId5"/>
              </a:rPr>
              <a:t>https://github.com/xunit/xunit.analyzers</a:t>
            </a:r>
            <a:endParaRPr lang="ru-RU" dirty="0"/>
          </a:p>
          <a:p>
            <a:pPr lvl="1"/>
            <a:r>
              <a:rPr lang="en-US" dirty="0"/>
              <a:t>Acuminator: </a:t>
            </a:r>
            <a:r>
              <a:rPr lang="en-US" dirty="0">
                <a:hlinkClick r:id="rId6"/>
              </a:rPr>
              <a:t>https://github.com/Acumatica/Acuminator</a:t>
            </a:r>
            <a:endParaRPr lang="en-US" dirty="0"/>
          </a:p>
          <a:p>
            <a:r>
              <a:rPr lang="ru-RU" dirty="0"/>
              <a:t>Исходники </a:t>
            </a:r>
            <a:r>
              <a:rPr lang="en-US" dirty="0"/>
              <a:t>Roslyn: </a:t>
            </a:r>
            <a:r>
              <a:rPr lang="en-US" dirty="0">
                <a:hlinkClick r:id="rId7"/>
              </a:rPr>
              <a:t>https://github.com/dotnet/roslyn-sdk</a:t>
            </a:r>
            <a:endParaRPr lang="en-US" dirty="0"/>
          </a:p>
          <a:p>
            <a:r>
              <a:rPr lang="ru-RU" dirty="0"/>
              <a:t>Доклады </a:t>
            </a:r>
            <a:r>
              <a:rPr lang="en-US" dirty="0" err="1"/>
              <a:t>dotNext</a:t>
            </a:r>
            <a:r>
              <a:rPr lang="en-US" dirty="0"/>
              <a:t> (Filip W)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6DC036-A712-4FF7-BE87-D74E4352C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" t="7645" r="8472" b="8471"/>
          <a:stretch/>
        </p:blipFill>
        <p:spPr bwMode="auto">
          <a:xfrm>
            <a:off x="9346758" y="640080"/>
            <a:ext cx="2540442" cy="254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3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Naming Conventions</a:t>
            </a:r>
          </a:p>
        </p:txBody>
      </p:sp>
    </p:spTree>
    <p:extLst>
      <p:ext uri="{BB962C8B-B14F-4D97-AF65-F5344CB8AC3E}">
        <p14:creationId xmlns:p14="http://schemas.microsoft.com/office/powerpoint/2010/main" val="955387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225"/>
            <a:ext cx="10515600" cy="988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linkClick r:id="rId3"/>
              </a:rPr>
              <a:t>https://github.com/dropsonic/dotNext2019</a:t>
            </a:r>
            <a:endParaRPr lang="ru-RU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04ED1-6B12-4D97-BB13-1E1CF0BD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875" y="148458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348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ru-RU" i="1" dirty="0"/>
          </a:p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dropsonic.pan@gmail.com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D6231-05DC-455A-BCB5-30FA02B06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22" y="5257800"/>
            <a:ext cx="2437756" cy="6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28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Ошибки типа </a:t>
            </a:r>
            <a:r>
              <a:rPr lang="en-US" sz="2800" b="1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350055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Сложно запомнить все правила</a:t>
            </a:r>
            <a:r>
              <a:rPr lang="en-US" sz="2800" b="1" dirty="0"/>
              <a:t> </a:t>
            </a:r>
            <a:r>
              <a:rPr lang="ru-RU" sz="2800" b="1" dirty="0"/>
              <a:t>фреймворка</a:t>
            </a:r>
            <a:endParaRPr lang="en-US" sz="28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3637368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Сложно запомнить все правила</a:t>
            </a:r>
            <a:r>
              <a:rPr lang="en-US" sz="2800" dirty="0"/>
              <a:t> </a:t>
            </a:r>
            <a:r>
              <a:rPr lang="ru-RU" sz="2800" dirty="0"/>
              <a:t>фреймворка</a:t>
            </a:r>
            <a:endParaRPr lang="en-US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79DC0B-D0D0-4EE1-A125-777E30676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617" y="3186945"/>
            <a:ext cx="576999" cy="57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59E417-9E7B-49B8-910C-224385327812}"/>
              </a:ext>
            </a:extLst>
          </p:cNvPr>
          <p:cNvSpPr txBox="1"/>
          <p:nvPr/>
        </p:nvSpPr>
        <p:spPr>
          <a:xfrm>
            <a:off x="2113328" y="315369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Невозможно задать их на уровне языка</a:t>
            </a:r>
            <a:endParaRPr lang="en-US" sz="28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1860221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204B7-5DA0-4403-8FBC-E9DBB79B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29" y="3848573"/>
            <a:ext cx="487762" cy="487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78634-86DD-4392-B14A-F70BA2DB59D1}"/>
              </a:ext>
            </a:extLst>
          </p:cNvPr>
          <p:cNvSpPr txBox="1"/>
          <p:nvPr/>
        </p:nvSpPr>
        <p:spPr>
          <a:xfrm>
            <a:off x="2113328" y="3745834"/>
            <a:ext cx="516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Трата времени на дебаг</a:t>
            </a:r>
            <a:endParaRPr lang="en-US" sz="28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Сложно запомнить все правила</a:t>
            </a:r>
            <a:r>
              <a:rPr lang="en-US" sz="2800" dirty="0"/>
              <a:t> </a:t>
            </a:r>
            <a:r>
              <a:rPr lang="ru-RU" sz="2800" dirty="0"/>
              <a:t>фреймворка</a:t>
            </a:r>
            <a:endParaRPr lang="en-US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79DC0B-D0D0-4EE1-A125-777E30676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617" y="3186945"/>
            <a:ext cx="576999" cy="57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59E417-9E7B-49B8-910C-224385327812}"/>
              </a:ext>
            </a:extLst>
          </p:cNvPr>
          <p:cNvSpPr txBox="1"/>
          <p:nvPr/>
        </p:nvSpPr>
        <p:spPr>
          <a:xfrm>
            <a:off x="2113328" y="315369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Невозможно задать их на уровне языка</a:t>
            </a:r>
            <a:endParaRPr lang="en-US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3883971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12E03-FCD7-4994-A93E-3B3B3A98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BAD9BC3-3D94-4421-B955-412E842B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6" y="126888"/>
            <a:ext cx="10707503" cy="66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21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204B7-5DA0-4403-8FBC-E9DBB79B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29" y="3848573"/>
            <a:ext cx="487762" cy="487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78634-86DD-4392-B14A-F70BA2DB59D1}"/>
              </a:ext>
            </a:extLst>
          </p:cNvPr>
          <p:cNvSpPr txBox="1"/>
          <p:nvPr/>
        </p:nvSpPr>
        <p:spPr>
          <a:xfrm>
            <a:off x="2113328" y="3745834"/>
            <a:ext cx="516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Трата времени на дебаг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Сложно запомнить все правила</a:t>
            </a:r>
            <a:r>
              <a:rPr lang="en-US" sz="2800" dirty="0"/>
              <a:t> </a:t>
            </a:r>
            <a:r>
              <a:rPr lang="ru-RU" sz="2800" dirty="0"/>
              <a:t>фреймворка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C2CF5-C6A6-4DB8-924C-6AC11AFF8B79}"/>
              </a:ext>
            </a:extLst>
          </p:cNvPr>
          <p:cNvSpPr txBox="1"/>
          <p:nvPr/>
        </p:nvSpPr>
        <p:spPr>
          <a:xfrm>
            <a:off x="2113328" y="4336335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Много «внешних» разработчиков</a:t>
            </a:r>
            <a:endParaRPr lang="en-US" sz="28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89C236-49D7-49BE-A4BB-B617CE267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42" y="4414476"/>
            <a:ext cx="781919" cy="5527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9DC0B-D0D0-4EE1-A125-777E30676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617" y="3186945"/>
            <a:ext cx="576999" cy="57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59E417-9E7B-49B8-910C-224385327812}"/>
              </a:ext>
            </a:extLst>
          </p:cNvPr>
          <p:cNvSpPr txBox="1"/>
          <p:nvPr/>
        </p:nvSpPr>
        <p:spPr>
          <a:xfrm>
            <a:off x="2113328" y="315369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Невозможно задать их на уровне языка</a:t>
            </a:r>
            <a:endParaRPr lang="en-US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94443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1695-AD2A-4595-88D1-2F6AB06D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Обо мне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DB6C1-B8EB-42CF-8A66-C5F6E5533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Lead </a:t>
            </a:r>
            <a:r>
              <a:rPr lang="ru-RU" dirty="0"/>
              <a:t>в </a:t>
            </a:r>
            <a:r>
              <a:rPr lang="en-US" b="1" dirty="0"/>
              <a:t>Acumatica</a:t>
            </a:r>
          </a:p>
          <a:p>
            <a:r>
              <a:rPr lang="ru-RU" b="1" dirty="0"/>
              <a:t>7</a:t>
            </a:r>
            <a:r>
              <a:rPr lang="ru-RU" dirty="0"/>
              <a:t> лет в коммерческой разработке на </a:t>
            </a:r>
            <a:r>
              <a:rPr lang="en-US" dirty="0"/>
              <a:t>.NET</a:t>
            </a:r>
            <a:endParaRPr lang="ru-RU" dirty="0"/>
          </a:p>
          <a:p>
            <a:r>
              <a:rPr lang="ru-RU" b="1" dirty="0"/>
              <a:t>1.5 </a:t>
            </a:r>
            <a:r>
              <a:rPr lang="ru-RU" dirty="0"/>
              <a:t>года в </a:t>
            </a:r>
            <a:r>
              <a:rPr lang="en-US" dirty="0"/>
              <a:t>.NET Core </a:t>
            </a:r>
            <a:r>
              <a:rPr lang="ru-RU" dirty="0"/>
              <a:t>и </a:t>
            </a:r>
            <a:r>
              <a:rPr lang="en-US" dirty="0"/>
              <a:t>IoT</a:t>
            </a:r>
            <a:endParaRPr lang="ru-RU" dirty="0"/>
          </a:p>
          <a:p>
            <a:r>
              <a:rPr lang="ru-RU" b="1" dirty="0"/>
              <a:t>2</a:t>
            </a:r>
            <a:r>
              <a:rPr lang="ru-RU" dirty="0"/>
              <a:t> года в гражданском браке с </a:t>
            </a:r>
            <a:r>
              <a:rPr lang="en-US" b="1" dirty="0"/>
              <a:t>Roslyn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9FC8E-B7DC-405F-A80D-B6E91AA2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</a:t>
            </a:fld>
            <a:endParaRPr lang="en-US"/>
          </a:p>
        </p:txBody>
      </p:sp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681147A-8BDF-4949-BBFB-9EFA991E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10" y="136525"/>
            <a:ext cx="2760406" cy="27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204B7-5DA0-4403-8FBC-E9DBB79B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29" y="3848573"/>
            <a:ext cx="487762" cy="487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78634-86DD-4392-B14A-F70BA2DB59D1}"/>
              </a:ext>
            </a:extLst>
          </p:cNvPr>
          <p:cNvSpPr txBox="1"/>
          <p:nvPr/>
        </p:nvSpPr>
        <p:spPr>
          <a:xfrm>
            <a:off x="2113328" y="3745834"/>
            <a:ext cx="516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Трата времени на дебаг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Сложно запомнить все правила</a:t>
            </a:r>
            <a:r>
              <a:rPr lang="en-US" sz="2800" dirty="0"/>
              <a:t> </a:t>
            </a:r>
            <a:r>
              <a:rPr lang="ru-RU" sz="2800" dirty="0"/>
              <a:t>фреймворка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C2CF5-C6A6-4DB8-924C-6AC11AFF8B79}"/>
              </a:ext>
            </a:extLst>
          </p:cNvPr>
          <p:cNvSpPr txBox="1"/>
          <p:nvPr/>
        </p:nvSpPr>
        <p:spPr>
          <a:xfrm>
            <a:off x="2113328" y="4336335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Много «внешних» разработчиков</a:t>
            </a:r>
            <a:endParaRPr lang="en-US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89C236-49D7-49BE-A4BB-B617CE267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42" y="4414476"/>
            <a:ext cx="781919" cy="5527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9DC0B-D0D0-4EE1-A125-777E30676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617" y="3186945"/>
            <a:ext cx="576999" cy="57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59E417-9E7B-49B8-910C-224385327812}"/>
              </a:ext>
            </a:extLst>
          </p:cNvPr>
          <p:cNvSpPr txBox="1"/>
          <p:nvPr/>
        </p:nvSpPr>
        <p:spPr>
          <a:xfrm>
            <a:off x="2113328" y="315369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Невозможно задать их на уровне языка</a:t>
            </a:r>
            <a:endParaRPr lang="en-US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69D421-DEE1-456A-886B-56ABC0D2D5A1}"/>
              </a:ext>
            </a:extLst>
          </p:cNvPr>
          <p:cNvSpPr txBox="1"/>
          <p:nvPr/>
        </p:nvSpPr>
        <p:spPr>
          <a:xfrm>
            <a:off x="2113328" y="5084732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«Ручная» сертификация решений партнёров</a:t>
            </a:r>
            <a:endParaRPr lang="en-US" sz="28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664EFE9-7A46-46DF-A161-131072314E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624" y="5020098"/>
            <a:ext cx="843441" cy="8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47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989E-154F-4D06-8710-CE82CF72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раньше, тем лучше</a:t>
            </a:r>
            <a:endParaRPr lang="en-US" dirty="0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876BC374-F196-411F-AC49-5E9BE3254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664245" cy="47862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36800-5F92-476A-B626-A17B4D2E37E0}"/>
              </a:ext>
            </a:extLst>
          </p:cNvPr>
          <p:cNvSpPr txBox="1"/>
          <p:nvPr/>
        </p:nvSpPr>
        <p:spPr>
          <a:xfrm>
            <a:off x="1128252" y="6233613"/>
            <a:ext cx="215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2013, Ulf Eriksson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20953-7AB4-409D-B183-59BDA500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5F7D3-6BC5-418C-A00F-4A6E075E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0A343F0-8D19-41CD-BCDA-EB9617950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52" y="0"/>
            <a:ext cx="9751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65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5012-D657-4372-82FE-434B1F5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8280E-C06C-455B-B3B6-FBF51BE44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За 24 часа мы написали:</a:t>
            </a:r>
          </a:p>
          <a:p>
            <a:r>
              <a:rPr lang="ru-RU" b="1" dirty="0"/>
              <a:t>12</a:t>
            </a:r>
            <a:r>
              <a:rPr lang="ru-RU" dirty="0"/>
              <a:t> анализаторов</a:t>
            </a:r>
          </a:p>
          <a:p>
            <a:r>
              <a:rPr lang="ru-RU" b="1" dirty="0"/>
              <a:t>8</a:t>
            </a:r>
            <a:r>
              <a:rPr lang="ru-RU" dirty="0"/>
              <a:t> </a:t>
            </a:r>
            <a:r>
              <a:rPr lang="en-US" dirty="0"/>
              <a:t>code fix’</a:t>
            </a:r>
            <a:r>
              <a:rPr lang="ru-RU" dirty="0"/>
              <a:t>ов</a:t>
            </a:r>
          </a:p>
          <a:p>
            <a:r>
              <a:rPr lang="ru-RU" dirty="0"/>
              <a:t>Подсветку синтаксиса для </a:t>
            </a:r>
            <a:r>
              <a:rPr lang="en-US" dirty="0"/>
              <a:t>DSL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01DE5-7FE4-4C1C-9137-55A168DD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47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24</a:t>
            </a:fld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3D1D09-AB09-463E-A88E-054B9625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917" y="1690688"/>
            <a:ext cx="5960165" cy="445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67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D84C32-F1C8-4028-8249-8CED56DB140B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359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var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3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Много кейсов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4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b="1" dirty="0"/>
              <a:t>МНОГО КЕЙСОВ!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3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b="1" dirty="0"/>
              <a:t>Создаёт новый </a:t>
            </a:r>
            <a:r>
              <a:rPr lang="en-US" b="1" dirty="0"/>
              <a:t>VS solution </a:t>
            </a:r>
            <a:r>
              <a:rPr lang="ru-RU" b="1" dirty="0"/>
              <a:t>и </a:t>
            </a:r>
            <a:r>
              <a:rPr lang="en-US" b="1" dirty="0"/>
              <a:t>project </a:t>
            </a:r>
            <a:r>
              <a:rPr lang="ru-RU" b="1" dirty="0"/>
              <a:t>«на лету»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8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E2651-A411-4D8F-8A14-E52BD05E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2EAA1E-562F-4397-A741-946EE0091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419225"/>
            <a:ext cx="71818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36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Добавляет в </a:t>
            </a:r>
            <a:r>
              <a:rPr lang="en-US" b="1" dirty="0"/>
              <a:t>project </a:t>
            </a:r>
            <a:r>
              <a:rPr lang="ru-RU" b="1" dirty="0"/>
              <a:t>исходники / файлы конфигурации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3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исходники / файлы конфигурации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Добавляет в </a:t>
            </a:r>
            <a:r>
              <a:rPr lang="en-US" b="1" dirty="0"/>
              <a:t>project </a:t>
            </a:r>
            <a:r>
              <a:rPr lang="ru-RU" b="1" dirty="0"/>
              <a:t>нужные </a:t>
            </a:r>
            <a:r>
              <a:rPr lang="en-US" b="1" dirty="0"/>
              <a:t>references (</a:t>
            </a:r>
            <a:r>
              <a:rPr lang="en-US" b="1" dirty="0" err="1"/>
              <a:t>mscorlib</a:t>
            </a:r>
            <a:r>
              <a:rPr lang="en-US" b="1" dirty="0"/>
              <a:t>, etc., </a:t>
            </a:r>
            <a:r>
              <a:rPr lang="ru-RU" b="1" dirty="0"/>
              <a:t>ваши сборки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70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исходники / файлы конфигурации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нужные </a:t>
            </a:r>
            <a:r>
              <a:rPr lang="en-US" dirty="0"/>
              <a:t>references (</a:t>
            </a:r>
            <a:r>
              <a:rPr lang="en-US" dirty="0" err="1"/>
              <a:t>mscorlib</a:t>
            </a:r>
            <a:r>
              <a:rPr lang="en-US" dirty="0"/>
              <a:t>, etc., </a:t>
            </a:r>
            <a:r>
              <a:rPr lang="ru-RU" dirty="0"/>
              <a:t>ваши сборки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Применяет анализатор и собирает полученные диагностики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12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исходники / файлы конфигурации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нужные </a:t>
            </a:r>
            <a:r>
              <a:rPr lang="en-US" dirty="0"/>
              <a:t>references (</a:t>
            </a:r>
            <a:r>
              <a:rPr lang="en-US" dirty="0" err="1"/>
              <a:t>mscorlib</a:t>
            </a:r>
            <a:r>
              <a:rPr lang="en-US" dirty="0"/>
              <a:t>, etc., </a:t>
            </a:r>
            <a:r>
              <a:rPr lang="ru-RU" dirty="0"/>
              <a:t>ваши сборки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Применяет анализатор и собирает полученные диагностики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Применяет к каждой диагностике </a:t>
            </a:r>
            <a:r>
              <a:rPr lang="en-US" b="1" dirty="0"/>
              <a:t>code fix </a:t>
            </a:r>
            <a:r>
              <a:rPr lang="ru-RU" b="1" dirty="0"/>
              <a:t>и проверяет его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55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A4059B-49A7-4461-AD41-C95CA2CFC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566"/>
            <a:ext cx="10738026" cy="31010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4D19A-8555-4975-8F85-4B6FFEFF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15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3EC9-8326-4C3B-834B-7FB28C8B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Фигак-фигак, и в продакшн!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6C64F-6B1A-4191-94D7-931069C87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12 </a:t>
            </a:r>
            <a:r>
              <a:rPr lang="ru-RU" b="1" dirty="0"/>
              <a:t>реально работающих </a:t>
            </a:r>
            <a:r>
              <a:rPr lang="ru-RU" dirty="0"/>
              <a:t>анализаторов, 8 </a:t>
            </a:r>
            <a:r>
              <a:rPr lang="en-US" dirty="0"/>
              <a:t>code fix’</a:t>
            </a:r>
            <a:r>
              <a:rPr lang="ru-RU" dirty="0"/>
              <a:t>ов и подсветка синтаксиса для </a:t>
            </a:r>
            <a:r>
              <a:rPr lang="en-US" dirty="0"/>
              <a:t>DSL</a:t>
            </a:r>
            <a:endParaRPr lang="ru-RU" dirty="0"/>
          </a:p>
          <a:p>
            <a:r>
              <a:rPr lang="ru-RU" dirty="0"/>
              <a:t>Релиз версии 1.0 в </a:t>
            </a:r>
            <a:r>
              <a:rPr lang="en-US" b="1" dirty="0"/>
              <a:t>Visual Studio Marketplace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NuGet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B724A-F9F6-43D3-89DF-5C47EB5D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57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C0DF-A6B4-48BE-9073-561B3FE6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поставки нашего творчества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F734A-4B9D-410C-98FC-00B08D21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36</a:t>
            </a:fld>
            <a:endParaRPr lang="en-US"/>
          </a:p>
        </p:txBody>
      </p:sp>
      <p:pic>
        <p:nvPicPr>
          <p:cNvPr id="8" name="Content Placeholder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BA6A33-7B83-40B6-B40D-7B70F9AC2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3047"/>
            <a:ext cx="10515600" cy="3996494"/>
          </a:xfrm>
        </p:spPr>
      </p:pic>
    </p:spTree>
    <p:extLst>
      <p:ext uri="{BB962C8B-B14F-4D97-AF65-F5344CB8AC3E}">
        <p14:creationId xmlns:p14="http://schemas.microsoft.com/office/powerpoint/2010/main" val="1039396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BCB0B-1642-47CC-826C-3B0AA6305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73940"/>
            <a:ext cx="10515600" cy="30547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9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5C7E-5846-4347-8F27-FA194860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Code: IDE1003</a:t>
            </a:r>
          </a:p>
          <a:p>
            <a:pPr marL="0" indent="0">
              <a:buNone/>
            </a:pPr>
            <a:r>
              <a:rPr lang="en-US" i="1" dirty="0"/>
              <a:t>Analyzer assembly </a:t>
            </a:r>
            <a:r>
              <a:rPr lang="en-US" i="1" dirty="0" err="1"/>
              <a:t>MyAnalyzers</a:t>
            </a:r>
            <a:r>
              <a:rPr lang="en-US" i="1" dirty="0"/>
              <a:t>\analyzers\dotnet\cs\Foo.dll' depends on 'Bar' but it was not found. Analyzers may not run correctly unless the missing assembly is added as an analyzer reference as well.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59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F5B01-A1FE-4CBB-B112-C51207BE4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BD555-E037-41B9-9507-85296833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9D10-2376-4BA6-8B28-7FF15531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 descr="A picture containing building, sitting, lit, large&#10;&#10;Description automatically generated">
            <a:extLst>
              <a:ext uri="{FF2B5EF4-FFF2-40B4-BE49-F238E27FC236}">
                <a16:creationId xmlns:a16="http://schemas.microsoft.com/office/drawing/2014/main" id="{9F6E68D7-A6B3-404E-9BFD-34908A7A4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83" y="607611"/>
            <a:ext cx="4412597" cy="5642778"/>
          </a:xfrm>
        </p:spPr>
      </p:pic>
    </p:spTree>
    <p:extLst>
      <p:ext uri="{BB962C8B-B14F-4D97-AF65-F5344CB8AC3E}">
        <p14:creationId xmlns:p14="http://schemas.microsoft.com/office/powerpoint/2010/main" val="502731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9313F-B9DC-41DC-A531-E7C14E6E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98F4F-0916-4D56-888D-F20A56DE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21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“*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ИМЯ_ТИПА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*"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00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(Foo).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90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MyProject.Foo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27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8B10-82D9-4DD7-8E6C-7CB2824A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 анализаторов!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D8FD-37F9-4DCF-BFD4-90DB86DE7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Пишем всё больше и больше новых анализаторов</a:t>
            </a:r>
          </a:p>
          <a:p>
            <a:r>
              <a:rPr lang="ru-RU" dirty="0"/>
              <a:t>Они становятся всё сложнее...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6C666-D171-4773-8D14-5EE1386F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5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55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Initialize(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AnalysisContext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context.RegisterCompilationStartAction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compilationStartContext.</a:t>
            </a:r>
            <a:r>
              <a:rPr lang="en-US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RegisterOperationBlockStartAction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operationBlockContext.OwningSymbol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&amp;&amp; </a:t>
            </a:r>
            <a:r>
              <a:rPr lang="en-US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IsDisposeMethod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operationBlockContext.</a:t>
            </a:r>
            <a:r>
              <a:rPr lang="en-US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RegisterOperationAction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operationContext.ReportDiagnostic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Diagnostic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.DN1001_ExceptionInDispose,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operationContext.Operation.Syntax.GetLocation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OperationKind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91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256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 bool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12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29C8-7DA9-4A77-BCFF-2EE70308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CSharpSyntaxWalker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D142E-85B2-4EFE-B1E0-8C18DC0F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73879-E5C9-4992-9E6D-3FA133F9B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  <a:r>
              <a:rPr lang="ru-RU" dirty="0"/>
              <a:t>и ещё 210+ методов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CF5997-91B2-4B3D-B315-27972223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076646" cy="32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7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BF3ED-0A0D-46E1-A836-8DC07A9F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C8CB660-09CB-4EB5-BE50-282B0BF8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F8723D80-84A7-4357-B694-205AA4F9DB13}"/>
              </a:ext>
            </a:extLst>
          </p:cNvPr>
          <p:cNvSpPr/>
          <p:nvPr/>
        </p:nvSpPr>
        <p:spPr>
          <a:xfrm>
            <a:off x="6924368" y="634181"/>
            <a:ext cx="1051232" cy="1172496"/>
          </a:xfrm>
          <a:custGeom>
            <a:avLst/>
            <a:gdLst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  <a:gd name="connsiteX7" fmla="*/ 0 w 1051232"/>
              <a:gd name="connsiteY7" fmla="*/ 586248 h 1172496"/>
              <a:gd name="connsiteX8" fmla="*/ 0 w 1051232"/>
              <a:gd name="connsiteY8" fmla="*/ 0 h 1172496"/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1232" h="1172496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19401" y="249011"/>
                  <a:pt x="507629" y="367701"/>
                  <a:pt x="525616" y="498649"/>
                </a:cubicBezTo>
                <a:cubicBezTo>
                  <a:pt x="534905" y="530844"/>
                  <a:pt x="755904" y="556870"/>
                  <a:pt x="1051232" y="586248"/>
                </a:cubicBezTo>
                <a:cubicBezTo>
                  <a:pt x="759785" y="580646"/>
                  <a:pt x="525989" y="620631"/>
                  <a:pt x="525616" y="673847"/>
                </a:cubicBezTo>
                <a:cubicBezTo>
                  <a:pt x="519858" y="875889"/>
                  <a:pt x="545831" y="981674"/>
                  <a:pt x="525616" y="1084897"/>
                </a:cubicBezTo>
                <a:cubicBezTo>
                  <a:pt x="563059" y="1096154"/>
                  <a:pt x="277870" y="1135384"/>
                  <a:pt x="0" y="1172496"/>
                </a:cubicBezTo>
                <a:cubicBezTo>
                  <a:pt x="37" y="1001290"/>
                  <a:pt x="25581" y="785638"/>
                  <a:pt x="0" y="586248"/>
                </a:cubicBezTo>
                <a:cubicBezTo>
                  <a:pt x="-25581" y="386858"/>
                  <a:pt x="-11761" y="159502"/>
                  <a:pt x="0" y="0"/>
                </a:cubicBezTo>
                <a:close/>
              </a:path>
              <a:path w="1051232" h="1172496" fill="none" extrusionOk="0">
                <a:moveTo>
                  <a:pt x="0" y="0"/>
                </a:moveTo>
                <a:cubicBezTo>
                  <a:pt x="296392" y="-1808"/>
                  <a:pt x="522299" y="49835"/>
                  <a:pt x="525616" y="87599"/>
                </a:cubicBezTo>
                <a:cubicBezTo>
                  <a:pt x="534915" y="204386"/>
                  <a:pt x="541871" y="367483"/>
                  <a:pt x="525616" y="498649"/>
                </a:cubicBezTo>
                <a:cubicBezTo>
                  <a:pt x="564040" y="588715"/>
                  <a:pt x="746994" y="545777"/>
                  <a:pt x="1051232" y="586248"/>
                </a:cubicBezTo>
                <a:cubicBezTo>
                  <a:pt x="766794" y="584669"/>
                  <a:pt x="524908" y="622642"/>
                  <a:pt x="525616" y="673847"/>
                </a:cubicBezTo>
                <a:cubicBezTo>
                  <a:pt x="542878" y="771799"/>
                  <a:pt x="541206" y="982374"/>
                  <a:pt x="525616" y="1084897"/>
                </a:cubicBezTo>
                <a:cubicBezTo>
                  <a:pt x="513524" y="1119046"/>
                  <a:pt x="328693" y="1177315"/>
                  <a:pt x="0" y="1172496"/>
                </a:cubicBezTo>
              </a:path>
              <a:path w="1051232" h="1172496" fill="none" stroke="0" extrusionOk="0">
                <a:moveTo>
                  <a:pt x="0" y="0"/>
                </a:moveTo>
                <a:cubicBezTo>
                  <a:pt x="294278" y="-7997"/>
                  <a:pt x="530746" y="40675"/>
                  <a:pt x="525616" y="87599"/>
                </a:cubicBezTo>
                <a:cubicBezTo>
                  <a:pt x="512882" y="191903"/>
                  <a:pt x="535916" y="328944"/>
                  <a:pt x="525616" y="498649"/>
                </a:cubicBezTo>
                <a:cubicBezTo>
                  <a:pt x="548268" y="588564"/>
                  <a:pt x="752318" y="587834"/>
                  <a:pt x="1051232" y="586248"/>
                </a:cubicBezTo>
                <a:cubicBezTo>
                  <a:pt x="763357" y="588195"/>
                  <a:pt x="524780" y="626317"/>
                  <a:pt x="525616" y="673847"/>
                </a:cubicBezTo>
                <a:cubicBezTo>
                  <a:pt x="538858" y="798782"/>
                  <a:pt x="543483" y="985116"/>
                  <a:pt x="525616" y="1084897"/>
                </a:cubicBezTo>
                <a:cubicBezTo>
                  <a:pt x="502830" y="1099851"/>
                  <a:pt x="333579" y="1205075"/>
                  <a:pt x="0" y="1172496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FA6FCD-803A-4CAE-B87D-5C66BAA69541}"/>
              </a:ext>
            </a:extLst>
          </p:cNvPr>
          <p:cNvSpPr/>
          <p:nvPr/>
        </p:nvSpPr>
        <p:spPr>
          <a:xfrm>
            <a:off x="6924368" y="1889665"/>
            <a:ext cx="1051232" cy="4554677"/>
          </a:xfrm>
          <a:custGeom>
            <a:avLst/>
            <a:gdLst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634155 h 4554677"/>
              <a:gd name="connsiteX3" fmla="*/ 525616 w 1051232"/>
              <a:gd name="connsiteY3" fmla="*/ 1138669 h 4554677"/>
              <a:gd name="connsiteX4" fmla="*/ 525616 w 1051232"/>
              <a:gd name="connsiteY4" fmla="*/ 1706247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890472 h 4554677"/>
              <a:gd name="connsiteX9" fmla="*/ 525616 w 1051232"/>
              <a:gd name="connsiteY9" fmla="*/ 3416008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  <a:gd name="connsiteX13" fmla="*/ 0 w 1051232"/>
              <a:gd name="connsiteY13" fmla="*/ 3858462 h 4554677"/>
              <a:gd name="connsiteX14" fmla="*/ 0 w 1051232"/>
              <a:gd name="connsiteY14" fmla="*/ 3207794 h 4554677"/>
              <a:gd name="connsiteX15" fmla="*/ 0 w 1051232"/>
              <a:gd name="connsiteY15" fmla="*/ 2557126 h 4554677"/>
              <a:gd name="connsiteX16" fmla="*/ 0 w 1051232"/>
              <a:gd name="connsiteY16" fmla="*/ 1860911 h 4554677"/>
              <a:gd name="connsiteX17" fmla="*/ 0 w 1051232"/>
              <a:gd name="connsiteY17" fmla="*/ 1164696 h 4554677"/>
              <a:gd name="connsiteX18" fmla="*/ 0 w 1051232"/>
              <a:gd name="connsiteY18" fmla="*/ 0 h 4554677"/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550070 h 4554677"/>
              <a:gd name="connsiteX3" fmla="*/ 525616 w 1051232"/>
              <a:gd name="connsiteY3" fmla="*/ 1117648 h 4554677"/>
              <a:gd name="connsiteX4" fmla="*/ 525616 w 1051232"/>
              <a:gd name="connsiteY4" fmla="*/ 1685225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932515 h 4554677"/>
              <a:gd name="connsiteX9" fmla="*/ 525616 w 1051232"/>
              <a:gd name="connsiteY9" fmla="*/ 3437029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32" h="4554677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34860" y="246618"/>
                  <a:pt x="507403" y="371863"/>
                  <a:pt x="525616" y="634155"/>
                </a:cubicBezTo>
                <a:cubicBezTo>
                  <a:pt x="543829" y="896447"/>
                  <a:pt x="518117" y="941231"/>
                  <a:pt x="525616" y="1138669"/>
                </a:cubicBezTo>
                <a:cubicBezTo>
                  <a:pt x="533115" y="1336107"/>
                  <a:pt x="552620" y="1586772"/>
                  <a:pt x="525616" y="1706247"/>
                </a:cubicBezTo>
                <a:cubicBezTo>
                  <a:pt x="498612" y="1825722"/>
                  <a:pt x="506117" y="1984802"/>
                  <a:pt x="525616" y="2189739"/>
                </a:cubicBezTo>
                <a:cubicBezTo>
                  <a:pt x="514927" y="2232866"/>
                  <a:pt x="723246" y="2250646"/>
                  <a:pt x="1051232" y="2277338"/>
                </a:cubicBezTo>
                <a:cubicBezTo>
                  <a:pt x="762119" y="2276171"/>
                  <a:pt x="522674" y="2307767"/>
                  <a:pt x="525616" y="2364937"/>
                </a:cubicBezTo>
                <a:cubicBezTo>
                  <a:pt x="543352" y="2511718"/>
                  <a:pt x="542626" y="2636295"/>
                  <a:pt x="525616" y="2890472"/>
                </a:cubicBezTo>
                <a:cubicBezTo>
                  <a:pt x="508606" y="3144649"/>
                  <a:pt x="542614" y="3177868"/>
                  <a:pt x="525616" y="3416008"/>
                </a:cubicBezTo>
                <a:cubicBezTo>
                  <a:pt x="508618" y="3654148"/>
                  <a:pt x="537033" y="3736432"/>
                  <a:pt x="525616" y="3920521"/>
                </a:cubicBezTo>
                <a:cubicBezTo>
                  <a:pt x="514199" y="4104610"/>
                  <a:pt x="499585" y="4321618"/>
                  <a:pt x="525616" y="4467078"/>
                </a:cubicBezTo>
                <a:cubicBezTo>
                  <a:pt x="526943" y="4525509"/>
                  <a:pt x="255187" y="4553817"/>
                  <a:pt x="0" y="4554677"/>
                </a:cubicBezTo>
                <a:cubicBezTo>
                  <a:pt x="34121" y="4361173"/>
                  <a:pt x="22865" y="4111584"/>
                  <a:pt x="0" y="3858462"/>
                </a:cubicBezTo>
                <a:cubicBezTo>
                  <a:pt x="-22865" y="3605341"/>
                  <a:pt x="-12559" y="3472675"/>
                  <a:pt x="0" y="3207794"/>
                </a:cubicBezTo>
                <a:cubicBezTo>
                  <a:pt x="12559" y="2942913"/>
                  <a:pt x="-29121" y="2808919"/>
                  <a:pt x="0" y="2557126"/>
                </a:cubicBezTo>
                <a:cubicBezTo>
                  <a:pt x="29121" y="2305333"/>
                  <a:pt x="26242" y="2063394"/>
                  <a:pt x="0" y="1860911"/>
                </a:cubicBezTo>
                <a:cubicBezTo>
                  <a:pt x="-26242" y="1658429"/>
                  <a:pt x="-21733" y="1383762"/>
                  <a:pt x="0" y="1164696"/>
                </a:cubicBezTo>
                <a:cubicBezTo>
                  <a:pt x="21733" y="945630"/>
                  <a:pt x="-4100" y="345744"/>
                  <a:pt x="0" y="0"/>
                </a:cubicBezTo>
                <a:close/>
              </a:path>
              <a:path w="1051232" h="4554677" fill="none" extrusionOk="0">
                <a:moveTo>
                  <a:pt x="0" y="0"/>
                </a:moveTo>
                <a:cubicBezTo>
                  <a:pt x="292066" y="6588"/>
                  <a:pt x="528798" y="27716"/>
                  <a:pt x="525616" y="87599"/>
                </a:cubicBezTo>
                <a:cubicBezTo>
                  <a:pt x="535340" y="223591"/>
                  <a:pt x="542299" y="380490"/>
                  <a:pt x="525616" y="550070"/>
                </a:cubicBezTo>
                <a:cubicBezTo>
                  <a:pt x="508933" y="719650"/>
                  <a:pt x="528968" y="876211"/>
                  <a:pt x="525616" y="1117648"/>
                </a:cubicBezTo>
                <a:cubicBezTo>
                  <a:pt x="522264" y="1359085"/>
                  <a:pt x="498258" y="1484499"/>
                  <a:pt x="525616" y="1685225"/>
                </a:cubicBezTo>
                <a:cubicBezTo>
                  <a:pt x="552974" y="1885951"/>
                  <a:pt x="547015" y="1962635"/>
                  <a:pt x="525616" y="2189739"/>
                </a:cubicBezTo>
                <a:cubicBezTo>
                  <a:pt x="527284" y="2272818"/>
                  <a:pt x="751190" y="2297254"/>
                  <a:pt x="1051232" y="2277338"/>
                </a:cubicBezTo>
                <a:cubicBezTo>
                  <a:pt x="765614" y="2273324"/>
                  <a:pt x="525860" y="2322337"/>
                  <a:pt x="525616" y="2364937"/>
                </a:cubicBezTo>
                <a:cubicBezTo>
                  <a:pt x="514208" y="2496960"/>
                  <a:pt x="498528" y="2699941"/>
                  <a:pt x="525616" y="2932515"/>
                </a:cubicBezTo>
                <a:cubicBezTo>
                  <a:pt x="552704" y="3165089"/>
                  <a:pt x="522195" y="3253486"/>
                  <a:pt x="525616" y="3437029"/>
                </a:cubicBezTo>
                <a:cubicBezTo>
                  <a:pt x="529037" y="3620572"/>
                  <a:pt x="543071" y="3721199"/>
                  <a:pt x="525616" y="3920521"/>
                </a:cubicBezTo>
                <a:cubicBezTo>
                  <a:pt x="508161" y="4119843"/>
                  <a:pt x="512663" y="4353199"/>
                  <a:pt x="525616" y="4467078"/>
                </a:cubicBezTo>
                <a:cubicBezTo>
                  <a:pt x="523517" y="4462847"/>
                  <a:pt x="302385" y="4597808"/>
                  <a:pt x="0" y="4554677"/>
                </a:cubicBezTo>
              </a:path>
              <a:path w="1051232" h="4554677" fill="none" stroke="0" extrusionOk="0">
                <a:moveTo>
                  <a:pt x="0" y="0"/>
                </a:moveTo>
                <a:cubicBezTo>
                  <a:pt x="296618" y="-10"/>
                  <a:pt x="525406" y="41034"/>
                  <a:pt x="525616" y="87599"/>
                </a:cubicBezTo>
                <a:cubicBezTo>
                  <a:pt x="533604" y="190573"/>
                  <a:pt x="529271" y="420905"/>
                  <a:pt x="525616" y="571091"/>
                </a:cubicBezTo>
                <a:cubicBezTo>
                  <a:pt x="521961" y="721277"/>
                  <a:pt x="512875" y="957085"/>
                  <a:pt x="525616" y="1117648"/>
                </a:cubicBezTo>
                <a:cubicBezTo>
                  <a:pt x="538357" y="1278211"/>
                  <a:pt x="504306" y="1395287"/>
                  <a:pt x="525616" y="1580118"/>
                </a:cubicBezTo>
                <a:cubicBezTo>
                  <a:pt x="546927" y="1764949"/>
                  <a:pt x="533619" y="2051956"/>
                  <a:pt x="525616" y="2189739"/>
                </a:cubicBezTo>
                <a:cubicBezTo>
                  <a:pt x="513524" y="2223888"/>
                  <a:pt x="799345" y="2282157"/>
                  <a:pt x="1051232" y="2277338"/>
                </a:cubicBezTo>
                <a:cubicBezTo>
                  <a:pt x="763616" y="2277200"/>
                  <a:pt x="527057" y="2316787"/>
                  <a:pt x="525616" y="2364937"/>
                </a:cubicBezTo>
                <a:cubicBezTo>
                  <a:pt x="542198" y="2512544"/>
                  <a:pt x="524206" y="2725744"/>
                  <a:pt x="525616" y="2890472"/>
                </a:cubicBezTo>
                <a:cubicBezTo>
                  <a:pt x="527026" y="3055200"/>
                  <a:pt x="543326" y="3231993"/>
                  <a:pt x="525616" y="3458050"/>
                </a:cubicBezTo>
                <a:cubicBezTo>
                  <a:pt x="507906" y="3684107"/>
                  <a:pt x="541887" y="3803353"/>
                  <a:pt x="525616" y="4004607"/>
                </a:cubicBezTo>
                <a:cubicBezTo>
                  <a:pt x="509345" y="4205861"/>
                  <a:pt x="532293" y="4266425"/>
                  <a:pt x="525616" y="4467078"/>
                </a:cubicBezTo>
                <a:cubicBezTo>
                  <a:pt x="559692" y="4509839"/>
                  <a:pt x="311506" y="4602179"/>
                  <a:pt x="0" y="4554677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224-A364-435B-BA67-38985748D857}"/>
              </a:ext>
            </a:extLst>
          </p:cNvPr>
          <p:cNvSpPr txBox="1"/>
          <p:nvPr/>
        </p:nvSpPr>
        <p:spPr>
          <a:xfrm>
            <a:off x="8420879" y="435599"/>
            <a:ext cx="364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Примеры из документации и блогов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41C5F-C943-402E-860A-E1D1FA99612D}"/>
              </a:ext>
            </a:extLst>
          </p:cNvPr>
          <p:cNvSpPr txBox="1"/>
          <p:nvPr/>
        </p:nvSpPr>
        <p:spPr>
          <a:xfrm>
            <a:off x="8420878" y="3837294"/>
            <a:ext cx="3649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Подводные камни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83395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Initialize(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AnalysisContext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context.RegisterCompilationStartAction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compilationStartContext.</a:t>
            </a:r>
            <a:r>
              <a:rPr lang="en-US" sz="1700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RegisterSymbolAction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symbolContext.Symbol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&amp;&amp; </a:t>
            </a:r>
            <a:r>
              <a:rPr lang="en-US" sz="1700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IsDisposeMethod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methodSymbol.GetSyntax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CSharpSyntaxNode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?.</a:t>
            </a:r>
            <a:r>
              <a:rPr lang="en-US" sz="1700" dirty="0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Accept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ThrowExceptionWalker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700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.DN1001_ExceptionInDispose));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SymbolKind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.Method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8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52F1-B052-45E9-B8BE-A7A5ABAD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8788E-8A69-468C-90AA-ED40833C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VisitThrowStatement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ThrowStatementSyntax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node)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operationContext.ReportDiagnostic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Diagnostic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node.GetLocation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2E978-FE88-47A7-838F-5A00B955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49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D5460C-0868-4F33-A46A-7734F10872DE}"/>
              </a:ext>
            </a:extLst>
          </p:cNvPr>
          <p:cNvCxnSpPr>
            <a:cxnSpLocks/>
          </p:cNvCxnSpPr>
          <p:nvPr/>
        </p:nvCxnSpPr>
        <p:spPr>
          <a:xfrm>
            <a:off x="5038450" y="5042520"/>
            <a:ext cx="29585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762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D2EA48-CE06-4800-8F9F-E312695195B2}"/>
              </a:ext>
            </a:extLst>
          </p:cNvPr>
          <p:cNvCxnSpPr>
            <a:cxnSpLocks/>
          </p:cNvCxnSpPr>
          <p:nvPr/>
        </p:nvCxnSpPr>
        <p:spPr>
          <a:xfrm>
            <a:off x="2479734" y="3229763"/>
            <a:ext cx="768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241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18B1-F854-4822-80C0-51CC5D06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6FBEC-07EB-4E1B-8678-D2900D16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F14EC-67AB-438F-9F14-E8C24F78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707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5E7-9F92-43F9-A8C6-13328F16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609AB-B545-400D-8F92-7A847DBE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Недоступен «из коробки», требует самостоятельной реализации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E5FA4-33DA-42BB-8D6F-91D6F4A5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9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5E7-9F92-43F9-A8C6-13328F16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609AB-B545-400D-8F92-7A847DBE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Недоступен «из коробки», требует самостоятельной реализации</a:t>
            </a:r>
          </a:p>
          <a:p>
            <a:r>
              <a:rPr lang="ru-RU" b="1" dirty="0"/>
              <a:t>Сильно ухудшает производительность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E5FA4-33DA-42BB-8D6F-91D6F4A5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56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ещё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Количество анализаторов подросло до 30+...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1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Много анализаторов, проверяющих одни и те же конструкции в коде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51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 анализаторов, проверяющих одни и те же конструкции в коде</a:t>
            </a:r>
          </a:p>
          <a:p>
            <a:r>
              <a:rPr lang="ru-RU" b="1" dirty="0"/>
              <a:t>Одна и та же семантическая информация о типах собирается много раз подряд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0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«Подводные камни» при работе с </a:t>
            </a:r>
            <a:r>
              <a:rPr lang="en-US" b="1" dirty="0"/>
              <a:t>Roslyn </a:t>
            </a:r>
            <a:r>
              <a:rPr lang="ru-RU" b="1" dirty="0"/>
              <a:t>за пределами </a:t>
            </a:r>
            <a:r>
              <a:rPr lang="en-US" b="1" dirty="0"/>
              <a:t>“Hello World!”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392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7B9-3595-4E3C-94CC-9515B0D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1228-92B6-4240-821A-4D74E965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D2F4-2E95-4428-A56C-25118264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45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7B9-3595-4E3C-94CC-9515B0D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1228-92B6-4240-821A-4D74E965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Проблемы с производительностью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D2F4-2E95-4428-A56C-25118264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98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7B9-3595-4E3C-94CC-9515B0D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1228-92B6-4240-821A-4D74E965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Проблемы с производительностью</a:t>
            </a:r>
          </a:p>
          <a:p>
            <a:r>
              <a:rPr lang="ru-RU" b="1" dirty="0"/>
              <a:t>Копипаста одного и того же кода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D2F4-2E95-4428-A56C-25118264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31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ApiController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RoutePrefix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"foo"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FooController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ControllerBase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Get() =&gt; ...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"{id}"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GetById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id) =&gt; </a:t>
            </a:r>
            <a:r>
              <a:rPr lang="en-US" dirty="0">
                <a:latin typeface="Consolas" panose="020B0609020204030204" pitchFamily="49" charset="0"/>
              </a:rPr>
              <a:t>...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HttpPost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, 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"{name}"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name) =&gt; </a:t>
            </a:r>
            <a:r>
              <a:rPr lang="en-US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Create(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name) =&gt; ...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359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ControllerModel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RoutePrefix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Symbol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ImmutableArray</a:t>
            </a:r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ControllerAction</a:t>
            </a:r>
            <a:r>
              <a:rPr lang="en-US" sz="2400" dirty="0">
                <a:latin typeface="Consolas" panose="020B0609020204030204" pitchFamily="49" charset="0"/>
              </a:rPr>
              <a:t>&gt; Actions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latin typeface="Consolas" panose="020B0609020204030204" pitchFamily="49" charset="0"/>
              </a:rPr>
              <a:t>; }</a:t>
            </a:r>
            <a:endParaRPr lang="en-US" sz="24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ControllerAction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HttpMethod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Method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Route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Symbol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194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4B3-9219-4226-B70F-9AF96A99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Агрегирующие анализаторы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5AC7-D3DC-49E1-A96F-6EC625CE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Один родительский анализатор, который строит семантическую модель определённой сущности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FAE36-A92A-4DB0-9F55-04DEA050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0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4B3-9219-4226-B70F-9AF96A99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Агрегирующие анализаторы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5AC7-D3DC-49E1-A96F-6EC625CE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Один родительский анализатор, который строит семантическую модель определённой сущности</a:t>
            </a:r>
          </a:p>
          <a:p>
            <a:r>
              <a:rPr lang="ru-RU" b="1" dirty="0"/>
              <a:t>Запускает несколько дочерних анализаторов, передавая им семантическую модель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FAE36-A92A-4DB0-9F55-04DEA050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58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4F28-CD0D-48B7-8CC6-84872D54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006C1-7D92-494C-9993-46DB51C49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BF40-441A-441D-9292-D1C460BE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749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87487-440E-486B-99A4-A978C3EB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Наступаем на грабли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97ACC-1C58-43FC-91E8-5FBB75463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Нам потребовался </a:t>
            </a:r>
            <a:r>
              <a:rPr lang="en-US" dirty="0"/>
              <a:t>Roslyn SDK v2.0 </a:t>
            </a:r>
            <a:r>
              <a:rPr lang="ru-RU" dirty="0"/>
              <a:t>для использования </a:t>
            </a:r>
            <a:r>
              <a:rPr lang="en-US" dirty="0"/>
              <a:t>Operations API </a:t>
            </a:r>
            <a:r>
              <a:rPr lang="ru-RU" dirty="0"/>
              <a:t>в анализаторах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198D7-DA23-464A-9000-546F15A0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42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Каждая версия </a:t>
            </a:r>
            <a:r>
              <a:rPr lang="en-US" b="1" dirty="0"/>
              <a:t>Roslyn SDK </a:t>
            </a:r>
            <a:r>
              <a:rPr lang="ru-RU" b="1" dirty="0"/>
              <a:t>требует определённую минимальную версию </a:t>
            </a:r>
            <a:r>
              <a:rPr lang="en-US" b="1" dirty="0"/>
              <a:t>Visual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4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«Подводные камни» при работе с </a:t>
            </a:r>
            <a:r>
              <a:rPr lang="en-US" dirty="0"/>
              <a:t>Roslyn </a:t>
            </a:r>
            <a:r>
              <a:rPr lang="ru-RU" dirty="0"/>
              <a:t>за пределами </a:t>
            </a:r>
            <a:r>
              <a:rPr lang="en-US" dirty="0"/>
              <a:t>“Hello World!”</a:t>
            </a:r>
          </a:p>
          <a:p>
            <a:r>
              <a:rPr lang="ru-RU" b="1" dirty="0"/>
              <a:t>Как полноценно интегрировать статический анализ на </a:t>
            </a:r>
            <a:r>
              <a:rPr lang="en-US" b="1" dirty="0"/>
              <a:t>Roslyn </a:t>
            </a:r>
            <a:r>
              <a:rPr lang="ru-RU" b="1" dirty="0"/>
              <a:t>в процесс разработки (работа с </a:t>
            </a:r>
            <a:r>
              <a:rPr lang="en-US" b="1" dirty="0"/>
              <a:t>legacy </a:t>
            </a:r>
            <a:r>
              <a:rPr lang="ru-RU" b="1" dirty="0"/>
              <a:t>кодом, интеграция с </a:t>
            </a:r>
            <a:r>
              <a:rPr lang="en-US" b="1" dirty="0"/>
              <a:t>CI, etc.)</a:t>
            </a: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428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Каждая версия </a:t>
            </a:r>
            <a:r>
              <a:rPr lang="en-US" dirty="0"/>
              <a:t>Roslyn SDK </a:t>
            </a:r>
            <a:r>
              <a:rPr lang="ru-RU" dirty="0"/>
              <a:t>требует определённую минимальную версию </a:t>
            </a:r>
            <a:r>
              <a:rPr lang="en-US" dirty="0"/>
              <a:t>Visual Studio</a:t>
            </a:r>
          </a:p>
          <a:p>
            <a:r>
              <a:rPr lang="ru-RU" b="1" dirty="0"/>
              <a:t>Хотите поддерживать несколько версий </a:t>
            </a:r>
            <a:r>
              <a:rPr lang="en-US" b="1" dirty="0"/>
              <a:t>Visual Studio? </a:t>
            </a:r>
            <a:r>
              <a:rPr lang="ru-RU" b="1" dirty="0"/>
              <a:t>Вы обречены работать со старым </a:t>
            </a:r>
            <a:r>
              <a:rPr lang="en-US" b="1" dirty="0"/>
              <a:t>SDK</a:t>
            </a: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54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Каждая версия </a:t>
            </a:r>
            <a:r>
              <a:rPr lang="en-US" dirty="0"/>
              <a:t>Roslyn SDK </a:t>
            </a:r>
            <a:r>
              <a:rPr lang="ru-RU" dirty="0"/>
              <a:t>требует определённую минимальную версию </a:t>
            </a:r>
            <a:r>
              <a:rPr lang="en-US" dirty="0"/>
              <a:t>Visual Studio</a:t>
            </a:r>
          </a:p>
          <a:p>
            <a:r>
              <a:rPr lang="ru-RU" dirty="0"/>
              <a:t>Хотите поддерживать несколько версий </a:t>
            </a:r>
            <a:r>
              <a:rPr lang="en-US" dirty="0"/>
              <a:t>Visual Studio? </a:t>
            </a:r>
            <a:r>
              <a:rPr lang="ru-RU" dirty="0"/>
              <a:t>Вы обречены работать со старым </a:t>
            </a:r>
            <a:r>
              <a:rPr lang="en-US" dirty="0"/>
              <a:t>SDK</a:t>
            </a:r>
            <a:endParaRPr lang="ru-RU" dirty="0"/>
          </a:p>
          <a:p>
            <a:r>
              <a:rPr lang="ru-RU" b="1" dirty="0"/>
              <a:t>Поставили новые анализаторы в старую версию </a:t>
            </a:r>
            <a:r>
              <a:rPr lang="en-US" b="1" dirty="0"/>
              <a:t>Visual Studio? </a:t>
            </a:r>
            <a:r>
              <a:rPr lang="ru-RU" b="1" dirty="0"/>
              <a:t>Это не будет работать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68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6564-BA62-4789-A0E8-83A71AB7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B7331F-B0C7-4203-AC86-8387DD723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418473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326248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20785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NuGet-</a:t>
                      </a:r>
                      <a:r>
                        <a:rPr lang="ru-RU" dirty="0"/>
                        <a:t>пакетов </a:t>
                      </a:r>
                      <a:r>
                        <a:rPr lang="en-US" dirty="0"/>
                        <a:t>Roslyn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Visual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8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  <a:r>
                        <a:rPr lang="en-US" dirty="0"/>
                        <a:t>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8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Studio 2017 Update 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74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Update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4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8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9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Update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95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2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46530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659DC-30B8-4272-8A50-C64148FA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33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D23-56D9-4088-BB53-7AFBB01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CCB9D-5A61-4113-BCB1-D2D91111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29987"/>
            <a:ext cx="10515600" cy="37016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D5EA-E267-4970-BA71-D6DAF43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00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D23-56D9-4088-BB53-7AFBB01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CCB9D-5A61-4113-BCB1-D2D91111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70810"/>
            <a:ext cx="10515600" cy="44382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D5EA-E267-4970-BA71-D6DAF43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80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74E-509A-4041-9C13-DE405461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Внедряем статический анализ в процесс разработки и тестирования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8B5D0-F695-43B0-9E83-67C92A57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43A9B2-BFD0-42DA-AE51-18D8FAC57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76" y="2055571"/>
            <a:ext cx="1441516" cy="1441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C636B4-FE16-4EA9-99D9-79AFCD4C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75" y="3861969"/>
            <a:ext cx="1441515" cy="1441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E7A84A-1F62-43EA-9268-1707C7CDB6F5}"/>
              </a:ext>
            </a:extLst>
          </p:cNvPr>
          <p:cNvSpPr txBox="1"/>
          <p:nvPr/>
        </p:nvSpPr>
        <p:spPr>
          <a:xfrm>
            <a:off x="2763079" y="2483941"/>
            <a:ext cx="8517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Статический анализ в </a:t>
            </a:r>
            <a:r>
              <a:rPr lang="en-US" sz="3200" dirty="0"/>
              <a:t>IDE </a:t>
            </a:r>
            <a:r>
              <a:rPr lang="ru-RU" sz="3200" dirty="0"/>
              <a:t>при написании кода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2E8A2B-E712-4306-BDE9-1EEA2FF5E396}"/>
              </a:ext>
            </a:extLst>
          </p:cNvPr>
          <p:cNvSpPr txBox="1"/>
          <p:nvPr/>
        </p:nvSpPr>
        <p:spPr>
          <a:xfrm>
            <a:off x="2763079" y="4290338"/>
            <a:ext cx="8517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Проверка всей кодовой базы в рамках </a:t>
            </a:r>
            <a:r>
              <a:rPr lang="en-US" sz="3200" dirty="0"/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13165489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860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pic>
        <p:nvPicPr>
          <p:cNvPr id="6" name="Content Placeholder 5" descr="A picture containing food&#10;&#10;Description automatically generated">
            <a:extLst>
              <a:ext uri="{FF2B5EF4-FFF2-40B4-BE49-F238E27FC236}">
                <a16:creationId xmlns:a16="http://schemas.microsoft.com/office/drawing/2014/main" id="{C444E609-CBBC-487A-9D2D-432DD7E71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606" y="1825625"/>
            <a:ext cx="484478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36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b="1" dirty="0"/>
              <a:t>False-positive </a:t>
            </a:r>
            <a:r>
              <a:rPr lang="ru-RU" b="1" dirty="0"/>
              <a:t>срабатывания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622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b="1" dirty="0"/>
              <a:t>Необходимость «выключать» диагностики по требованию</a:t>
            </a:r>
            <a:r>
              <a:rPr lang="en-US" b="1" dirty="0"/>
              <a:t> </a:t>
            </a:r>
            <a:r>
              <a:rPr lang="ru-RU" b="1" dirty="0"/>
              <a:t>в определённых местах в коде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«Подводные камни» при работе с </a:t>
            </a:r>
            <a:r>
              <a:rPr lang="en-US" dirty="0"/>
              <a:t>Roslyn </a:t>
            </a:r>
            <a:r>
              <a:rPr lang="ru-RU" dirty="0"/>
              <a:t>за пределами </a:t>
            </a:r>
            <a:r>
              <a:rPr lang="en-US" dirty="0"/>
              <a:t>“Hello World!”</a:t>
            </a:r>
          </a:p>
          <a:p>
            <a:r>
              <a:rPr lang="ru-RU" dirty="0"/>
              <a:t>Как полноценно интегрировать статический анализ на </a:t>
            </a:r>
            <a:r>
              <a:rPr lang="en-US" dirty="0"/>
              <a:t>Roslyn </a:t>
            </a:r>
            <a:r>
              <a:rPr lang="ru-RU" dirty="0"/>
              <a:t>в процесс разработки (работа с </a:t>
            </a:r>
            <a:r>
              <a:rPr lang="en-US" dirty="0"/>
              <a:t>legacy </a:t>
            </a:r>
            <a:r>
              <a:rPr lang="ru-RU" dirty="0"/>
              <a:t>кодом, интеграция с </a:t>
            </a:r>
            <a:r>
              <a:rPr lang="en-US" dirty="0"/>
              <a:t>CI, etc.)</a:t>
            </a:r>
            <a:endParaRPr lang="ru-RU" dirty="0"/>
          </a:p>
          <a:p>
            <a:r>
              <a:rPr lang="ru-RU" b="1" dirty="0"/>
              <a:t>Как ещё более ускорить процесс разработки, используя </a:t>
            </a:r>
            <a:r>
              <a:rPr lang="en-US" b="1" dirty="0"/>
              <a:t>Roslyn </a:t>
            </a:r>
            <a:r>
              <a:rPr lang="ru-RU" b="1" dirty="0"/>
              <a:t>для рефакторинга, подсветки синтаксиса, форматирования, навигации</a:t>
            </a:r>
            <a:r>
              <a:rPr lang="en-US" b="1" dirty="0"/>
              <a:t>, </a:t>
            </a:r>
            <a:r>
              <a:rPr lang="ru-RU" b="1" dirty="0"/>
              <a:t>создания своего </a:t>
            </a:r>
            <a:r>
              <a:rPr lang="en-US" b="1" dirty="0"/>
              <a:t>IntelliSense</a:t>
            </a:r>
            <a:r>
              <a:rPr lang="ru-RU" b="1" dirty="0"/>
              <a:t> и т.п.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462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BBC6-811F-4B9C-B9C2-C943201E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C3FDD-9E02-49A2-BC5D-8CF92950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80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1D8291-4FA9-46BB-8C16-68886ED6EB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06821"/>
            <a:ext cx="10600979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version=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encoding=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RuleSet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"New Rule Set</a:t>
            </a:r>
            <a:r>
              <a:rPr lang="en-US" altLang="en-US" sz="2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Description=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ToolsVersion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"15.0"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&lt;Rules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AnalyzerId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Microsoft.CodeAnalysis.CSharp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RuleNamespace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Microsoft.CodeAnalysis.CSharp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&lt;Rule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Id=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"CS0168"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Action=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"Hidden"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/&gt;</a:t>
            </a:r>
            <a:endParaRPr lang="en-US" altLang="en-US" sz="2600" dirty="0">
              <a:solidFill>
                <a:srgbClr val="000000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&lt;/Rules&gt;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RuleSet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12443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Позволяет полностью выключать определённые диагностики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821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Позволяет полностью выключать определённые диагностики</a:t>
            </a:r>
          </a:p>
          <a:p>
            <a:r>
              <a:rPr lang="ru-RU" b="1" dirty="0"/>
              <a:t>Можно изменить </a:t>
            </a:r>
            <a:r>
              <a:rPr lang="en-US" b="1" dirty="0"/>
              <a:t>severity</a:t>
            </a:r>
            <a:r>
              <a:rPr lang="ru-RU" b="1" dirty="0"/>
              <a:t> диагностики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505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Позволяет полностью выключать определённые диагностики</a:t>
            </a:r>
          </a:p>
          <a:p>
            <a:r>
              <a:rPr lang="ru-RU" dirty="0"/>
              <a:t>Можно изменить </a:t>
            </a:r>
            <a:r>
              <a:rPr lang="en-US" dirty="0"/>
              <a:t>severity</a:t>
            </a:r>
            <a:r>
              <a:rPr lang="ru-RU" dirty="0"/>
              <a:t> диагностики</a:t>
            </a:r>
          </a:p>
          <a:p>
            <a:r>
              <a:rPr lang="ru-RU" b="1" dirty="0"/>
              <a:t>Невозможно «выключить» диагностику в определённом месте в коде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139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922D-7C7F-497A-B910-76E69113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2985E-4A8B-4BBA-882B-42D9B605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F4B0C-100E-4D27-B93E-B97CD79E0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disable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219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notUsed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restore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219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460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Придётся обновлять всю существующую кодовую базу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442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b="1" dirty="0"/>
              <a:t>Потеря </a:t>
            </a:r>
            <a:r>
              <a:rPr lang="en-US" b="1" dirty="0"/>
              <a:t>history / blame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8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dirty="0"/>
              <a:t>Потеря </a:t>
            </a:r>
            <a:r>
              <a:rPr lang="en-US" dirty="0"/>
              <a:t>history / blame</a:t>
            </a:r>
            <a:endParaRPr lang="ru-RU" dirty="0"/>
          </a:p>
          <a:p>
            <a:r>
              <a:rPr lang="ru-RU" b="1" dirty="0"/>
              <a:t>Занимает много места в коде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695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dirty="0"/>
              <a:t>Потеря </a:t>
            </a:r>
            <a:r>
              <a:rPr lang="en-US" dirty="0"/>
              <a:t>history / blame</a:t>
            </a:r>
            <a:endParaRPr lang="ru-RU" dirty="0"/>
          </a:p>
          <a:p>
            <a:r>
              <a:rPr lang="ru-RU" dirty="0"/>
              <a:t>Занимает много места в коде</a:t>
            </a:r>
          </a:p>
          <a:p>
            <a:r>
              <a:rPr lang="ru-RU" b="1" dirty="0"/>
              <a:t>Сильно выделяется по форматированию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340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3E50-8137-4C5E-BF00-FD146719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7538-AB46-42A8-A705-FD2FACE19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SuppressMessage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category: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"Compiler"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checkId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"CS0219"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DoSomething()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notUsed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AEF94-BBF2-4B4E-B81B-DD3251BA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9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Чего мы достигли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F6902C1-D15F-421D-91D6-D149DAD14261}"/>
              </a:ext>
            </a:extLst>
          </p:cNvPr>
          <p:cNvSpPr/>
          <p:nvPr/>
        </p:nvSpPr>
        <p:spPr>
          <a:xfrm>
            <a:off x="838200" y="1825624"/>
            <a:ext cx="1043608" cy="1042416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/>
              <a:t>70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6CDA1-560D-4735-A6D5-7207E6228509}"/>
              </a:ext>
            </a:extLst>
          </p:cNvPr>
          <p:cNvSpPr txBox="1"/>
          <p:nvPr/>
        </p:nvSpPr>
        <p:spPr>
          <a:xfrm>
            <a:off x="1977887" y="1793911"/>
            <a:ext cx="2763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статических анализаторов</a:t>
            </a:r>
            <a:endParaRPr lang="en-US" sz="32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41F23E-9622-46AC-8C0F-2B277F52C5A5}"/>
              </a:ext>
            </a:extLst>
          </p:cNvPr>
          <p:cNvSpPr/>
          <p:nvPr/>
        </p:nvSpPr>
        <p:spPr>
          <a:xfrm>
            <a:off x="838200" y="3601500"/>
            <a:ext cx="1043608" cy="1042416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/>
              <a:t>28</a:t>
            </a:r>
            <a:endParaRPr lang="en-US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97E630-2D27-48A7-A121-57D92BDB0328}"/>
              </a:ext>
            </a:extLst>
          </p:cNvPr>
          <p:cNvSpPr txBox="1"/>
          <p:nvPr/>
        </p:nvSpPr>
        <p:spPr>
          <a:xfrm>
            <a:off x="1977887" y="3816008"/>
            <a:ext cx="276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code fix’</a:t>
            </a:r>
            <a:r>
              <a:rPr lang="ru-RU" sz="3200" b="1" dirty="0"/>
              <a:t>ов</a:t>
            </a:r>
            <a:endParaRPr lang="en-US" sz="32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815848-0260-4F5C-92D2-1D6D8C8348F3}"/>
              </a:ext>
            </a:extLst>
          </p:cNvPr>
          <p:cNvSpPr/>
          <p:nvPr/>
        </p:nvSpPr>
        <p:spPr>
          <a:xfrm>
            <a:off x="838200" y="5313934"/>
            <a:ext cx="1043608" cy="1042416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ru-RU" sz="3000" b="1" dirty="0"/>
              <a:t>1600</a:t>
            </a:r>
            <a:endParaRPr lang="en-US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1C768-3154-4160-B108-D2A919651668}"/>
              </a:ext>
            </a:extLst>
          </p:cNvPr>
          <p:cNvSpPr txBox="1"/>
          <p:nvPr/>
        </p:nvSpPr>
        <p:spPr>
          <a:xfrm>
            <a:off x="1977887" y="5528442"/>
            <a:ext cx="292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пользователей</a:t>
            </a:r>
            <a:endParaRPr lang="en-US" sz="32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922043-0F04-438A-8CE2-16464922B821}"/>
              </a:ext>
            </a:extLst>
          </p:cNvPr>
          <p:cNvSpPr/>
          <p:nvPr/>
        </p:nvSpPr>
        <p:spPr>
          <a:xfrm>
            <a:off x="6096000" y="1829072"/>
            <a:ext cx="851452" cy="8544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b="1" dirty="0"/>
              <a:t>&lt;/&gt;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0CDEED-834C-4CDF-8B98-2E92C5CA938B}"/>
              </a:ext>
            </a:extLst>
          </p:cNvPr>
          <p:cNvSpPr txBox="1"/>
          <p:nvPr/>
        </p:nvSpPr>
        <p:spPr>
          <a:xfrm>
            <a:off x="7137951" y="1963931"/>
            <a:ext cx="4124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Подсветка синтаксиса</a:t>
            </a:r>
            <a:endParaRPr lang="en-US" sz="32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C15B6C-CB15-46DA-A6A5-B3F629A1DA0F}"/>
              </a:ext>
            </a:extLst>
          </p:cNvPr>
          <p:cNvSpPr/>
          <p:nvPr/>
        </p:nvSpPr>
        <p:spPr>
          <a:xfrm>
            <a:off x="6094343" y="3025033"/>
            <a:ext cx="850392" cy="85039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b="1" dirty="0"/>
              <a:t>{…}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82025C-0747-489B-B8F6-0015358F469C}"/>
              </a:ext>
            </a:extLst>
          </p:cNvPr>
          <p:cNvSpPr txBox="1"/>
          <p:nvPr/>
        </p:nvSpPr>
        <p:spPr>
          <a:xfrm>
            <a:off x="7137951" y="3136612"/>
            <a:ext cx="436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Форматирование кода</a:t>
            </a:r>
            <a:endParaRPr lang="en-US" sz="3200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CE7209-312A-4C44-9B81-24590D1AAA7B}"/>
              </a:ext>
            </a:extLst>
          </p:cNvPr>
          <p:cNvSpPr/>
          <p:nvPr/>
        </p:nvSpPr>
        <p:spPr>
          <a:xfrm>
            <a:off x="6094343" y="4222690"/>
            <a:ext cx="850392" cy="85039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0" b="1" dirty="0"/>
              <a:t>☇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1B7A2-1234-446C-9ACF-08FE6BAF5289}"/>
              </a:ext>
            </a:extLst>
          </p:cNvPr>
          <p:cNvSpPr txBox="1"/>
          <p:nvPr/>
        </p:nvSpPr>
        <p:spPr>
          <a:xfrm>
            <a:off x="7137951" y="4355498"/>
            <a:ext cx="436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Навигация по коду</a:t>
            </a:r>
            <a:endParaRPr lang="en-US" sz="32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584B6B-A43F-4EE0-BAD4-12A295F39F23}"/>
              </a:ext>
            </a:extLst>
          </p:cNvPr>
          <p:cNvSpPr/>
          <p:nvPr/>
        </p:nvSpPr>
        <p:spPr>
          <a:xfrm>
            <a:off x="6094343" y="5420347"/>
            <a:ext cx="850392" cy="85039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0" dirty="0"/>
              <a:t>±</a:t>
            </a:r>
            <a:endParaRPr lang="en-US" sz="4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F5CF3-30BA-4A19-A23C-13DA385D2935}"/>
              </a:ext>
            </a:extLst>
          </p:cNvPr>
          <p:cNvSpPr txBox="1"/>
          <p:nvPr/>
        </p:nvSpPr>
        <p:spPr>
          <a:xfrm>
            <a:off x="7137951" y="5553155"/>
            <a:ext cx="436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Collapse / Expand</a:t>
            </a:r>
          </a:p>
        </p:txBody>
      </p:sp>
    </p:spTree>
    <p:extLst>
      <p:ext uri="{BB962C8B-B14F-4D97-AF65-F5344CB8AC3E}">
        <p14:creationId xmlns:p14="http://schemas.microsoft.com/office/powerpoint/2010/main" val="3541097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ECB9-5CAA-4769-A7C5-1F088AED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C405-23BB-464D-A723-88A742F4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Придётся обновлять всю существующую кодовую базу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1D3CC-6FDA-4674-88C8-95539770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956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ECB9-5CAA-4769-A7C5-1F088AED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C405-23BB-464D-A723-88A742F4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b="1" dirty="0"/>
              <a:t>Минимальный </a:t>
            </a:r>
            <a:r>
              <a:rPr lang="en-US" b="1" dirty="0"/>
              <a:t>scope</a:t>
            </a:r>
            <a:r>
              <a:rPr lang="ru-RU" b="1" dirty="0"/>
              <a:t> отключения диагностики — метод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1D3CC-6FDA-4674-88C8-95539770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228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51EC18-F9DB-4531-9D90-8BF301B5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92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2A43E7-1EAD-4EC6-A9FA-38274465DA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0783721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version=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encoding=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&lt;suppressions&gt;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suppressDiagnostic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id=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"DN1234"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3F7F59"/>
                </a:solidFill>
                <a:effectLst/>
                <a:latin typeface="Consolas" panose="020B0609020204030204" pitchFamily="49" charset="0"/>
              </a:rPr>
              <a:t>&lt;!-- symbol or syntax node --&gt;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&lt;context&gt;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DotNext.Demo.MyController.Get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&lt;/context&gt;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3F7F59"/>
                </a:solidFill>
                <a:effectLst/>
                <a:latin typeface="Consolas" panose="020B0609020204030204" pitchFamily="49" charset="0"/>
              </a:rPr>
              <a:t>&lt;!-- token or trivia --&gt;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&lt;target&gt;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&lt;/target&gt;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suppress</a:t>
            </a:r>
            <a:r>
              <a:rPr lang="en-US" altLang="en-US" sz="2600" dirty="0" err="1">
                <a:solidFill>
                  <a:srgbClr val="7F0055"/>
                </a:solidFill>
                <a:latin typeface="Consolas" panose="020B0609020204030204" pitchFamily="49" charset="0"/>
              </a:rPr>
              <a:t>Diagnostic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&lt;/suppressions&gt;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033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8A83-3F78-421D-B3AC-9D4C5439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19747E-C9CC-46BD-B0A3-C4502CA22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0" y="1690688"/>
            <a:ext cx="9793357" cy="40788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9FF5E-5EDC-4D53-A05C-0B4B5194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219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170E-8014-44C4-AC38-E1C003E3A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1C9A22-006B-408E-BDF1-790F0A50E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44875-03AE-4ACA-8D79-6440ADBA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197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Не требует изменения существующего кода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903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требует изменения существующего кода</a:t>
            </a:r>
          </a:p>
          <a:p>
            <a:r>
              <a:rPr lang="ru-RU" b="1" dirty="0"/>
              <a:t>Не поддерживается «из коробки», требует реализации с нуля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53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требует изменения существующего кода</a:t>
            </a:r>
          </a:p>
          <a:p>
            <a:r>
              <a:rPr lang="ru-RU" dirty="0"/>
              <a:t>Не поддерживается «из коробки», требует реализации с нуля</a:t>
            </a:r>
            <a:endParaRPr lang="en-US" dirty="0"/>
          </a:p>
          <a:p>
            <a:r>
              <a:rPr lang="ru-RU" b="1" dirty="0"/>
              <a:t>Низкая наглядность (особенно при </a:t>
            </a:r>
            <a:r>
              <a:rPr lang="en-US" b="1" dirty="0"/>
              <a:t>code review)</a:t>
            </a: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041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MyExtension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disable once DN1001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dotNext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8E38F-8CD3-40DB-AAB7-112E4A59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865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8B54-532F-4209-96AB-23F212C4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D02EA5-2354-4A67-8BBB-ED18005A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C42A9-2A90-4452-BB6C-F4D81D28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4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15751</TotalTime>
  <Words>6379</Words>
  <Application>Microsoft Office PowerPoint</Application>
  <PresentationFormat>Widescreen</PresentationFormat>
  <Paragraphs>965</Paragraphs>
  <Slides>131</Slides>
  <Notes>73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6" baseType="lpstr">
      <vt:lpstr>Arial</vt:lpstr>
      <vt:lpstr>Calibri</vt:lpstr>
      <vt:lpstr>Calibri Light</vt:lpstr>
      <vt:lpstr>Consolas</vt:lpstr>
      <vt:lpstr>Office Theme</vt:lpstr>
      <vt:lpstr>Roslyn: мастерство статического анализа</vt:lpstr>
      <vt:lpstr>Обо мне</vt:lpstr>
      <vt:lpstr>PowerPoint Presentation</vt:lpstr>
      <vt:lpstr>PowerPoint Presentation</vt:lpstr>
      <vt:lpstr>PowerPoint Presentation</vt:lpstr>
      <vt:lpstr>О чём я буду рассказывать</vt:lpstr>
      <vt:lpstr>О чём я буду рассказывать</vt:lpstr>
      <vt:lpstr>О чём я буду рассказывать</vt:lpstr>
      <vt:lpstr>Чего мы достигли</vt:lpstr>
      <vt:lpstr>Примеры</vt:lpstr>
      <vt:lpstr>Как всё начиналось</vt:lpstr>
      <vt:lpstr>Исходные данные</vt:lpstr>
      <vt:lpstr>Проблемы</vt:lpstr>
      <vt:lpstr>Проблемы</vt:lpstr>
      <vt:lpstr>Проблемы</vt:lpstr>
      <vt:lpstr>Проблемы</vt:lpstr>
      <vt:lpstr>Проблемы</vt:lpstr>
      <vt:lpstr>PowerPoint Presentation</vt:lpstr>
      <vt:lpstr>Проблемы</vt:lpstr>
      <vt:lpstr>Проблемы</vt:lpstr>
      <vt:lpstr>Чем раньше, тем лучше</vt:lpstr>
      <vt:lpstr>PowerPoint Presentation</vt:lpstr>
      <vt:lpstr>Как всё начиналось</vt:lpstr>
      <vt:lpstr>Как тестировать analyzers и code fixes</vt:lpstr>
      <vt:lpstr>throw in Dispose</vt:lpstr>
      <vt:lpstr>throw in Dispose</vt:lpstr>
      <vt:lpstr>Как тестировать analyzers и code fixes</vt:lpstr>
      <vt:lpstr>Как тестировать analyzers и code fixes</vt:lpstr>
      <vt:lpstr>Тестовый фреймворк</vt:lpstr>
      <vt:lpstr>Тестовый фреймворк</vt:lpstr>
      <vt:lpstr>Тестовый фреймворк</vt:lpstr>
      <vt:lpstr>Тестовый фреймворк</vt:lpstr>
      <vt:lpstr>Тестовый фреймворк</vt:lpstr>
      <vt:lpstr>Пример</vt:lpstr>
      <vt:lpstr>Фигак-фигак, и в продакшн!</vt:lpstr>
      <vt:lpstr>Способы поставки нашего творчества</vt:lpstr>
      <vt:lpstr>WellKnownTypes</vt:lpstr>
      <vt:lpstr>WellKnownTypes</vt:lpstr>
      <vt:lpstr>Немножко теории</vt:lpstr>
      <vt:lpstr>Немножко теории</vt:lpstr>
      <vt:lpstr>WellKnownTypes</vt:lpstr>
      <vt:lpstr>WellKnownTypes</vt:lpstr>
      <vt:lpstr>WellKnownTypes</vt:lpstr>
      <vt:lpstr>Больше анализаторов!</vt:lpstr>
      <vt:lpstr>Рекурсивный анализ кода</vt:lpstr>
      <vt:lpstr>PowerPoint Presentation</vt:lpstr>
      <vt:lpstr>Рекурсивный анализ кода</vt:lpstr>
      <vt:lpstr>Рекурсивный анализ кода</vt:lpstr>
      <vt:lpstr>CSharpSyntaxWalker</vt:lpstr>
      <vt:lpstr>PowerPoint Presentation</vt:lpstr>
      <vt:lpstr>Рекурсивный анализ кода</vt:lpstr>
      <vt:lpstr>Рекурсивный анализ кода</vt:lpstr>
      <vt:lpstr>Рекурсивный анализ кода</vt:lpstr>
      <vt:lpstr>LIVE DEMO</vt:lpstr>
      <vt:lpstr>Рекурсивный анализ кода</vt:lpstr>
      <vt:lpstr>Рекурсивный анализ кода</vt:lpstr>
      <vt:lpstr>Пишем ещё больше анализаторов</vt:lpstr>
      <vt:lpstr>Пишем больше анализаторов</vt:lpstr>
      <vt:lpstr>Пишем больше анализаторов</vt:lpstr>
      <vt:lpstr>Что получили?</vt:lpstr>
      <vt:lpstr>Что получили?</vt:lpstr>
      <vt:lpstr>Что получили?</vt:lpstr>
      <vt:lpstr>PowerPoint Presentation</vt:lpstr>
      <vt:lpstr>PowerPoint Presentation</vt:lpstr>
      <vt:lpstr>Агрегирующие анализаторы</vt:lpstr>
      <vt:lpstr>Агрегирующие анализаторы</vt:lpstr>
      <vt:lpstr>LIVE DEMO</vt:lpstr>
      <vt:lpstr>Наступаем на грабли</vt:lpstr>
      <vt:lpstr>Версионность Roslyn SDK</vt:lpstr>
      <vt:lpstr>Версионность Roslyn SDK</vt:lpstr>
      <vt:lpstr>Версионность Roslyn SDK</vt:lpstr>
      <vt:lpstr>Версионность Roslyn SDK</vt:lpstr>
      <vt:lpstr>DLL Hell в Visual Studio</vt:lpstr>
      <vt:lpstr>DLL Hell в Visual Studio</vt:lpstr>
      <vt:lpstr>Внедряем статический анализ в процесс разработки и тестирования</vt:lpstr>
      <vt:lpstr>Сложности</vt:lpstr>
      <vt:lpstr>Сложности</vt:lpstr>
      <vt:lpstr>Сложности</vt:lpstr>
      <vt:lpstr>Сложности</vt:lpstr>
      <vt:lpstr>Ruleset</vt:lpstr>
      <vt:lpstr>Ruleset</vt:lpstr>
      <vt:lpstr>Ruleset</vt:lpstr>
      <vt:lpstr>Ruleset</vt:lpstr>
      <vt:lpstr>Pragma</vt:lpstr>
      <vt:lpstr>Pragma</vt:lpstr>
      <vt:lpstr>Pragma</vt:lpstr>
      <vt:lpstr>Pragma</vt:lpstr>
      <vt:lpstr>Pragma</vt:lpstr>
      <vt:lpstr>SuppressMessageAttribute</vt:lpstr>
      <vt:lpstr>SuppressMessageAttribute</vt:lpstr>
      <vt:lpstr>SuppressMessageAttribute</vt:lpstr>
      <vt:lpstr>Suppression File</vt:lpstr>
      <vt:lpstr>Suppression File</vt:lpstr>
      <vt:lpstr>Suppression File</vt:lpstr>
      <vt:lpstr>Suppression File</vt:lpstr>
      <vt:lpstr>Suppression File</vt:lpstr>
      <vt:lpstr>Suppression File</vt:lpstr>
      <vt:lpstr>Code Comments</vt:lpstr>
      <vt:lpstr>Code Comments</vt:lpstr>
      <vt:lpstr>Code Comments</vt:lpstr>
      <vt:lpstr>Code Comments</vt:lpstr>
      <vt:lpstr>Code Comments</vt:lpstr>
      <vt:lpstr>Code Comments</vt:lpstr>
      <vt:lpstr>Code Comments</vt:lpstr>
      <vt:lpstr>Решение</vt:lpstr>
      <vt:lpstr>LIVE DEMO</vt:lpstr>
      <vt:lpstr>Запуск анализаторов «извне» MSBuild и IDE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Реализуем свой IntelliSense</vt:lpstr>
      <vt:lpstr>Навигация по коду</vt:lpstr>
      <vt:lpstr>TBD: Массовое изменение кода</vt:lpstr>
      <vt:lpstr>PowerPoint Presentation</vt:lpstr>
      <vt:lpstr>Bottom Line</vt:lpstr>
      <vt:lpstr>Свой статический анализ кода нужен, если:</vt:lpstr>
      <vt:lpstr>Свой статический анализ кода нужен, если:</vt:lpstr>
      <vt:lpstr>Свой статический анализ кода нужен, если:</vt:lpstr>
      <vt:lpstr>Свой статический анализ кода нужен, если:</vt:lpstr>
      <vt:lpstr>Бенефиты</vt:lpstr>
      <vt:lpstr>Бенефиты</vt:lpstr>
      <vt:lpstr>Бенефиты</vt:lpstr>
      <vt:lpstr>Бенефиты</vt:lpstr>
      <vt:lpstr>Где найти информацию?</vt:lpstr>
      <vt:lpstr>Примеры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Roslyn: мастерство статического анализа</dc:title>
  <dc:creator>Vladimir Panchenko</dc:creator>
  <cp:lastModifiedBy>Vladimir Panchenko</cp:lastModifiedBy>
  <cp:revision>496</cp:revision>
  <dcterms:created xsi:type="dcterms:W3CDTF">2019-10-12T12:14:53Z</dcterms:created>
  <dcterms:modified xsi:type="dcterms:W3CDTF">2019-11-05T10:51:55Z</dcterms:modified>
</cp:coreProperties>
</file>